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7" r:id="rId2"/>
  </p:sldMasterIdLst>
  <p:notesMasterIdLst>
    <p:notesMasterId r:id="rId33"/>
  </p:notesMasterIdLst>
  <p:sldIdLst>
    <p:sldId id="256" r:id="rId3"/>
    <p:sldId id="300" r:id="rId4"/>
    <p:sldId id="281" r:id="rId5"/>
    <p:sldId id="291" r:id="rId6"/>
    <p:sldId id="308" r:id="rId7"/>
    <p:sldId id="309" r:id="rId8"/>
    <p:sldId id="307" r:id="rId9"/>
    <p:sldId id="303" r:id="rId10"/>
    <p:sldId id="310" r:id="rId11"/>
    <p:sldId id="311" r:id="rId12"/>
    <p:sldId id="313" r:id="rId13"/>
    <p:sldId id="312" r:id="rId14"/>
    <p:sldId id="315" r:id="rId15"/>
    <p:sldId id="314" r:id="rId16"/>
    <p:sldId id="316" r:id="rId17"/>
    <p:sldId id="317" r:id="rId18"/>
    <p:sldId id="318" r:id="rId19"/>
    <p:sldId id="304" r:id="rId20"/>
    <p:sldId id="287" r:id="rId21"/>
    <p:sldId id="320" r:id="rId22"/>
    <p:sldId id="321" r:id="rId23"/>
    <p:sldId id="319" r:id="rId24"/>
    <p:sldId id="323" r:id="rId25"/>
    <p:sldId id="324" r:id="rId26"/>
    <p:sldId id="322" r:id="rId27"/>
    <p:sldId id="325" r:id="rId28"/>
    <p:sldId id="306" r:id="rId29"/>
    <p:sldId id="288" r:id="rId30"/>
    <p:sldId id="326" r:id="rId31"/>
    <p:sldId id="29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044" autoAdjust="0"/>
  </p:normalViewPr>
  <p:slideViewPr>
    <p:cSldViewPr snapToGrid="0">
      <p:cViewPr varScale="1">
        <p:scale>
          <a:sx n="99" d="100"/>
          <a:sy n="99" d="100"/>
        </p:scale>
        <p:origin x="9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A3517-004C-42BD-8FC0-A9FFB85EA883}" type="datetimeFigureOut">
              <a:rPr lang="zh-CN" altLang="en-US" smtClean="0"/>
              <a:t>2023/5/14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A352E-A9F9-43CC-91B4-A6BBAA0591C9}" type="slidenum">
              <a:rPr lang="zh-CN" altLang="en-US" smtClean="0"/>
              <a:t>‹#›</a:t>
            </a:fld>
            <a:endParaRPr lang="zh-CN" altLang="en-US"/>
          </a:p>
        </p:txBody>
      </p:sp>
    </p:spTree>
    <p:extLst>
      <p:ext uri="{BB962C8B-B14F-4D97-AF65-F5344CB8AC3E}">
        <p14:creationId xmlns:p14="http://schemas.microsoft.com/office/powerpoint/2010/main" val="2574896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apple-system"/>
              </a:rPr>
              <a:t>近年来，随着我国制造业迈向数字化、智能化转型，</a:t>
            </a:r>
            <a:r>
              <a:rPr lang="en-US" altLang="zh-CN" b="0" i="0" dirty="0">
                <a:effectLst/>
                <a:latin typeface="-apple-system"/>
              </a:rPr>
              <a:t>CAE</a:t>
            </a:r>
            <a:r>
              <a:rPr lang="zh-CN" altLang="en-US" b="0" i="0" dirty="0">
                <a:effectLst/>
                <a:latin typeface="-apple-system"/>
              </a:rPr>
              <a:t>（计算机辅助工程）软件已成为关键技术之一。</a:t>
            </a:r>
            <a:endParaRPr lang="en-US" altLang="zh-CN" b="0" i="0" dirty="0">
              <a:effectLst/>
              <a:latin typeface="-apple-system"/>
            </a:endParaRPr>
          </a:p>
          <a:p>
            <a:pPr algn="l"/>
            <a:r>
              <a:rPr lang="zh-CN" altLang="en-US" b="0" i="0" dirty="0">
                <a:effectLst/>
                <a:latin typeface="-apple-system"/>
              </a:rPr>
              <a:t>然而，国内市场上的</a:t>
            </a:r>
            <a:r>
              <a:rPr lang="en-US" altLang="zh-CN" b="0" i="0" dirty="0">
                <a:effectLst/>
                <a:latin typeface="-apple-system"/>
              </a:rPr>
              <a:t>CAE</a:t>
            </a:r>
            <a:r>
              <a:rPr lang="zh-CN" altLang="en-US" b="0" i="0" dirty="0">
                <a:effectLst/>
                <a:latin typeface="-apple-system"/>
              </a:rPr>
              <a:t>软件主要依赖国外商业软件，这不仅导致版权费和维护费用高昂，也存在技术依赖和安全风险。</a:t>
            </a:r>
            <a:endParaRPr lang="en-US" altLang="zh-CN" b="0" i="0" dirty="0">
              <a:effectLst/>
              <a:latin typeface="-apple-system"/>
            </a:endParaRPr>
          </a:p>
          <a:p>
            <a:pPr algn="l"/>
            <a:r>
              <a:rPr lang="zh-CN" altLang="en-US" b="0" i="0" dirty="0">
                <a:effectLst/>
                <a:latin typeface="-apple-system"/>
              </a:rPr>
              <a:t>因此，打造国产高性能、低成本的</a:t>
            </a:r>
            <a:r>
              <a:rPr lang="en-US" altLang="zh-CN" b="0" i="0" dirty="0">
                <a:effectLst/>
                <a:latin typeface="-apple-system"/>
              </a:rPr>
              <a:t>CAE</a:t>
            </a:r>
            <a:r>
              <a:rPr lang="zh-CN" altLang="en-US" b="0" i="0" dirty="0">
                <a:effectLst/>
                <a:latin typeface="-apple-system"/>
              </a:rPr>
              <a:t>软件已成为当务之急。</a:t>
            </a:r>
          </a:p>
          <a:p>
            <a:pPr algn="l"/>
            <a:r>
              <a:rPr lang="zh-CN" altLang="en-US" b="0" i="0" dirty="0">
                <a:effectLst/>
                <a:latin typeface="-apple-system"/>
              </a:rPr>
              <a:t>除了高成本，国外商业软件还存在不透明的算法和数据保护问题，一旦出现缺陷、漏洞或泄漏，将可能给企业带来无法估量的损失。</a:t>
            </a:r>
            <a:endParaRPr lang="en-US" altLang="zh-CN" b="0" i="0" dirty="0">
              <a:effectLst/>
              <a:latin typeface="-apple-system"/>
            </a:endParaRPr>
          </a:p>
          <a:p>
            <a:pPr algn="l"/>
            <a:r>
              <a:rPr lang="zh-CN" altLang="en-US" b="0" i="0" dirty="0">
                <a:effectLst/>
                <a:latin typeface="-apple-system"/>
              </a:rPr>
              <a:t>在国际局势多变的背景下，核心工业软件已经成为国家安全和军事实力的重要支撑，因此，打破国外的</a:t>
            </a:r>
            <a:r>
              <a:rPr lang="en-US" altLang="zh-CN" b="0" i="0" dirty="0">
                <a:effectLst/>
                <a:latin typeface="-apple-system"/>
              </a:rPr>
              <a:t>CAE</a:t>
            </a:r>
            <a:r>
              <a:rPr lang="zh-CN" altLang="en-US" b="0" i="0" dirty="0">
                <a:effectLst/>
                <a:latin typeface="-apple-system"/>
              </a:rPr>
              <a:t>垄断是紧迫的任务之一。</a:t>
            </a:r>
          </a:p>
        </p:txBody>
      </p:sp>
      <p:sp>
        <p:nvSpPr>
          <p:cNvPr id="4" name="灯片编号占位符 3"/>
          <p:cNvSpPr>
            <a:spLocks noGrp="1"/>
          </p:cNvSpPr>
          <p:nvPr>
            <p:ph type="sldNum" sz="quarter" idx="5"/>
          </p:nvPr>
        </p:nvSpPr>
        <p:spPr/>
        <p:txBody>
          <a:bodyPr/>
          <a:lstStyle/>
          <a:p>
            <a:fld id="{B8DA352E-A9F9-43CC-91B4-A6BBAA0591C9}" type="slidenum">
              <a:rPr lang="zh-CN" altLang="en-US" smtClean="0"/>
              <a:t>4</a:t>
            </a:fld>
            <a:endParaRPr lang="zh-CN" altLang="en-US"/>
          </a:p>
        </p:txBody>
      </p:sp>
    </p:spTree>
    <p:extLst>
      <p:ext uri="{BB962C8B-B14F-4D97-AF65-F5344CB8AC3E}">
        <p14:creationId xmlns:p14="http://schemas.microsoft.com/office/powerpoint/2010/main" val="928114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effectLst/>
              <a:latin typeface="-apple-system"/>
            </a:endParaRPr>
          </a:p>
        </p:txBody>
      </p:sp>
      <p:sp>
        <p:nvSpPr>
          <p:cNvPr id="4" name="灯片编号占位符 3"/>
          <p:cNvSpPr>
            <a:spLocks noGrp="1"/>
          </p:cNvSpPr>
          <p:nvPr>
            <p:ph type="sldNum" sz="quarter" idx="5"/>
          </p:nvPr>
        </p:nvSpPr>
        <p:spPr/>
        <p:txBody>
          <a:bodyPr/>
          <a:lstStyle/>
          <a:p>
            <a:fld id="{B8DA352E-A9F9-43CC-91B4-A6BBAA0591C9}" type="slidenum">
              <a:rPr lang="zh-CN" altLang="en-US" smtClean="0"/>
              <a:t>14</a:t>
            </a:fld>
            <a:endParaRPr lang="zh-CN" altLang="en-US"/>
          </a:p>
        </p:txBody>
      </p:sp>
    </p:spTree>
    <p:extLst>
      <p:ext uri="{BB962C8B-B14F-4D97-AF65-F5344CB8AC3E}">
        <p14:creationId xmlns:p14="http://schemas.microsoft.com/office/powerpoint/2010/main" val="1929094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effectLst/>
              <a:latin typeface="-apple-system"/>
            </a:endParaRPr>
          </a:p>
        </p:txBody>
      </p:sp>
      <p:sp>
        <p:nvSpPr>
          <p:cNvPr id="4" name="灯片编号占位符 3"/>
          <p:cNvSpPr>
            <a:spLocks noGrp="1"/>
          </p:cNvSpPr>
          <p:nvPr>
            <p:ph type="sldNum" sz="quarter" idx="5"/>
          </p:nvPr>
        </p:nvSpPr>
        <p:spPr/>
        <p:txBody>
          <a:bodyPr/>
          <a:lstStyle/>
          <a:p>
            <a:fld id="{B8DA352E-A9F9-43CC-91B4-A6BBAA0591C9}" type="slidenum">
              <a:rPr lang="zh-CN" altLang="en-US" smtClean="0"/>
              <a:t>15</a:t>
            </a:fld>
            <a:endParaRPr lang="zh-CN" altLang="en-US"/>
          </a:p>
        </p:txBody>
      </p:sp>
    </p:spTree>
    <p:extLst>
      <p:ext uri="{BB962C8B-B14F-4D97-AF65-F5344CB8AC3E}">
        <p14:creationId xmlns:p14="http://schemas.microsoft.com/office/powerpoint/2010/main" val="3372291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dirty="0">
                <a:latin typeface="+mn-ea"/>
              </a:rPr>
              <a:t>采用可变步长的迭代步长，</a:t>
            </a:r>
            <a:r>
              <a:rPr lang="zh-CN" altLang="en-US" b="0" i="0" dirty="0">
                <a:solidFill>
                  <a:srgbClr val="374151"/>
                </a:solidFill>
                <a:effectLst/>
                <a:latin typeface="Söhne"/>
              </a:rPr>
              <a:t>避免流线过早终止或过长。</a:t>
            </a:r>
            <a:endParaRPr lang="en-US" altLang="zh-CN" b="0" i="0" dirty="0">
              <a:solidFill>
                <a:srgbClr val="374151"/>
              </a:solidFill>
              <a:effectLst/>
              <a:latin typeface="Söhne"/>
            </a:endParaRPr>
          </a:p>
          <a:p>
            <a:pPr algn="l"/>
            <a:r>
              <a:rPr lang="zh-CN" altLang="en-US" b="0" i="0" dirty="0">
                <a:solidFill>
                  <a:srgbClr val="374151"/>
                </a:solidFill>
                <a:effectLst/>
                <a:latin typeface="Söhne"/>
              </a:rPr>
              <a:t>利用四面体的体积加权公式相较于其他实体网格简单，将模型预处理成为四面体</a:t>
            </a:r>
            <a:endParaRPr lang="zh-CN" altLang="en-US" b="0" i="0" dirty="0">
              <a:effectLst/>
              <a:latin typeface="-apple-system"/>
            </a:endParaRPr>
          </a:p>
        </p:txBody>
      </p:sp>
      <p:sp>
        <p:nvSpPr>
          <p:cNvPr id="4" name="灯片编号占位符 3"/>
          <p:cNvSpPr>
            <a:spLocks noGrp="1"/>
          </p:cNvSpPr>
          <p:nvPr>
            <p:ph type="sldNum" sz="quarter" idx="5"/>
          </p:nvPr>
        </p:nvSpPr>
        <p:spPr/>
        <p:txBody>
          <a:bodyPr/>
          <a:lstStyle/>
          <a:p>
            <a:fld id="{B8DA352E-A9F9-43CC-91B4-A6BBAA0591C9}" type="slidenum">
              <a:rPr lang="zh-CN" altLang="en-US" smtClean="0"/>
              <a:t>16</a:t>
            </a:fld>
            <a:endParaRPr lang="zh-CN" altLang="en-US"/>
          </a:p>
        </p:txBody>
      </p:sp>
    </p:spTree>
    <p:extLst>
      <p:ext uri="{BB962C8B-B14F-4D97-AF65-F5344CB8AC3E}">
        <p14:creationId xmlns:p14="http://schemas.microsoft.com/office/powerpoint/2010/main" val="18872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mn-ea"/>
              </a:rPr>
              <a:t>按照以中心为原则的方式将非四面体网格剖分成为四面体网格</a:t>
            </a:r>
            <a:r>
              <a:rPr lang="zh-CN" altLang="en-US" b="0" i="0" dirty="0">
                <a:effectLst/>
                <a:latin typeface="-apple-system"/>
              </a:rPr>
              <a:t>，防止二义性</a:t>
            </a:r>
            <a:endParaRPr lang="en-US" altLang="zh-CN" b="1" dirty="0">
              <a:latin typeface="+mn-ea"/>
            </a:endParaRPr>
          </a:p>
        </p:txBody>
      </p:sp>
      <p:sp>
        <p:nvSpPr>
          <p:cNvPr id="4" name="灯片编号占位符 3"/>
          <p:cNvSpPr>
            <a:spLocks noGrp="1"/>
          </p:cNvSpPr>
          <p:nvPr>
            <p:ph type="sldNum" sz="quarter" idx="5"/>
          </p:nvPr>
        </p:nvSpPr>
        <p:spPr/>
        <p:txBody>
          <a:bodyPr/>
          <a:lstStyle/>
          <a:p>
            <a:fld id="{B8DA352E-A9F9-43CC-91B4-A6BBAA0591C9}" type="slidenum">
              <a:rPr lang="zh-CN" altLang="en-US" smtClean="0"/>
              <a:t>17</a:t>
            </a:fld>
            <a:endParaRPr lang="zh-CN" altLang="en-US"/>
          </a:p>
        </p:txBody>
      </p:sp>
    </p:spTree>
    <p:extLst>
      <p:ext uri="{BB962C8B-B14F-4D97-AF65-F5344CB8AC3E}">
        <p14:creationId xmlns:p14="http://schemas.microsoft.com/office/powerpoint/2010/main" val="3482696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DA352E-A9F9-43CC-91B4-A6BBAA0591C9}" type="slidenum">
              <a:rPr lang="zh-CN" altLang="en-US" smtClean="0"/>
              <a:t>19</a:t>
            </a:fld>
            <a:endParaRPr lang="zh-CN" altLang="en-US"/>
          </a:p>
        </p:txBody>
      </p:sp>
    </p:spTree>
    <p:extLst>
      <p:ext uri="{BB962C8B-B14F-4D97-AF65-F5344CB8AC3E}">
        <p14:creationId xmlns:p14="http://schemas.microsoft.com/office/powerpoint/2010/main" val="2451529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DA352E-A9F9-43CC-91B4-A6BBAA0591C9}" type="slidenum">
              <a:rPr lang="zh-CN" altLang="en-US" smtClean="0"/>
              <a:t>22</a:t>
            </a:fld>
            <a:endParaRPr lang="zh-CN" altLang="en-US"/>
          </a:p>
        </p:txBody>
      </p:sp>
    </p:spTree>
    <p:extLst>
      <p:ext uri="{BB962C8B-B14F-4D97-AF65-F5344CB8AC3E}">
        <p14:creationId xmlns:p14="http://schemas.microsoft.com/office/powerpoint/2010/main" val="4287463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DA352E-A9F9-43CC-91B4-A6BBAA0591C9}" type="slidenum">
              <a:rPr lang="zh-CN" altLang="en-US" smtClean="0"/>
              <a:t>23</a:t>
            </a:fld>
            <a:endParaRPr lang="zh-CN" altLang="en-US"/>
          </a:p>
        </p:txBody>
      </p:sp>
    </p:spTree>
    <p:extLst>
      <p:ext uri="{BB962C8B-B14F-4D97-AF65-F5344CB8AC3E}">
        <p14:creationId xmlns:p14="http://schemas.microsoft.com/office/powerpoint/2010/main" val="190429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DA352E-A9F9-43CC-91B4-A6BBAA0591C9}" type="slidenum">
              <a:rPr lang="zh-CN" altLang="en-US" smtClean="0"/>
              <a:t>25</a:t>
            </a:fld>
            <a:endParaRPr lang="zh-CN" altLang="en-US"/>
          </a:p>
        </p:txBody>
      </p:sp>
    </p:spTree>
    <p:extLst>
      <p:ext uri="{BB962C8B-B14F-4D97-AF65-F5344CB8AC3E}">
        <p14:creationId xmlns:p14="http://schemas.microsoft.com/office/powerpoint/2010/main" val="3818218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DA352E-A9F9-43CC-91B4-A6BBAA0591C9}" type="slidenum">
              <a:rPr lang="zh-CN" altLang="en-US" smtClean="0"/>
              <a:t>26</a:t>
            </a:fld>
            <a:endParaRPr lang="zh-CN" altLang="en-US"/>
          </a:p>
        </p:txBody>
      </p:sp>
    </p:spTree>
    <p:extLst>
      <p:ext uri="{BB962C8B-B14F-4D97-AF65-F5344CB8AC3E}">
        <p14:creationId xmlns:p14="http://schemas.microsoft.com/office/powerpoint/2010/main" val="571490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DA352E-A9F9-43CC-91B4-A6BBAA0591C9}" type="slidenum">
              <a:rPr lang="zh-CN" altLang="en-US" smtClean="0"/>
              <a:t>30</a:t>
            </a:fld>
            <a:endParaRPr lang="zh-CN" altLang="en-US"/>
          </a:p>
        </p:txBody>
      </p:sp>
    </p:spTree>
    <p:extLst>
      <p:ext uri="{BB962C8B-B14F-4D97-AF65-F5344CB8AC3E}">
        <p14:creationId xmlns:p14="http://schemas.microsoft.com/office/powerpoint/2010/main" val="1504020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effectLst/>
              <a:latin typeface="-apple-system"/>
            </a:endParaRPr>
          </a:p>
        </p:txBody>
      </p:sp>
      <p:sp>
        <p:nvSpPr>
          <p:cNvPr id="4" name="灯片编号占位符 3"/>
          <p:cNvSpPr>
            <a:spLocks noGrp="1"/>
          </p:cNvSpPr>
          <p:nvPr>
            <p:ph type="sldNum" sz="quarter" idx="5"/>
          </p:nvPr>
        </p:nvSpPr>
        <p:spPr/>
        <p:txBody>
          <a:bodyPr/>
          <a:lstStyle/>
          <a:p>
            <a:fld id="{B8DA352E-A9F9-43CC-91B4-A6BBAA0591C9}" type="slidenum">
              <a:rPr lang="zh-CN" altLang="en-US" smtClean="0"/>
              <a:t>6</a:t>
            </a:fld>
            <a:endParaRPr lang="zh-CN" altLang="en-US"/>
          </a:p>
        </p:txBody>
      </p:sp>
    </p:spTree>
    <p:extLst>
      <p:ext uri="{BB962C8B-B14F-4D97-AF65-F5344CB8AC3E}">
        <p14:creationId xmlns:p14="http://schemas.microsoft.com/office/powerpoint/2010/main" val="2379944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DA352E-A9F9-43CC-91B4-A6BBAA0591C9}" type="slidenum">
              <a:rPr lang="zh-CN" altLang="en-US" smtClean="0"/>
              <a:t>7</a:t>
            </a:fld>
            <a:endParaRPr lang="zh-CN" altLang="en-US"/>
          </a:p>
        </p:txBody>
      </p:sp>
    </p:spTree>
    <p:extLst>
      <p:ext uri="{BB962C8B-B14F-4D97-AF65-F5344CB8AC3E}">
        <p14:creationId xmlns:p14="http://schemas.microsoft.com/office/powerpoint/2010/main" val="179594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前期学习调研：包括</a:t>
            </a:r>
            <a:r>
              <a:rPr lang="en-US" altLang="zh-CN" dirty="0"/>
              <a:t>Qt</a:t>
            </a:r>
            <a:r>
              <a:rPr lang="zh-CN" altLang="en-US" dirty="0"/>
              <a:t>框架、</a:t>
            </a:r>
            <a:r>
              <a:rPr lang="en-US" altLang="zh-CN" dirty="0"/>
              <a:t>OpenGL</a:t>
            </a:r>
            <a:r>
              <a:rPr lang="zh-CN" altLang="en-US" dirty="0"/>
              <a:t>高级技术等进行学习，对商业软件的使用以及渲染进行调研使用（</a:t>
            </a:r>
            <a:r>
              <a:rPr lang="en-US" altLang="zh-CN" dirty="0" err="1"/>
              <a:t>hypermesh</a:t>
            </a:r>
            <a:r>
              <a:rPr lang="zh-CN" altLang="en-US" dirty="0"/>
              <a:t>，</a:t>
            </a:r>
            <a:r>
              <a:rPr lang="en-US" altLang="zh-CN" dirty="0"/>
              <a:t>ABAQUS</a:t>
            </a:r>
            <a:r>
              <a:rPr lang="zh-CN" altLang="en-US" dirty="0"/>
              <a:t>，</a:t>
            </a:r>
            <a:r>
              <a:rPr lang="en-US" altLang="zh-CN" dirty="0" err="1"/>
              <a:t>paraview</a:t>
            </a:r>
            <a:r>
              <a:rPr lang="zh-CN" altLang="en-US" dirty="0"/>
              <a:t>，</a:t>
            </a:r>
            <a:r>
              <a:rPr lang="en-US" altLang="zh-CN" dirty="0" err="1"/>
              <a:t>tecplot</a:t>
            </a:r>
            <a:r>
              <a:rPr lang="zh-CN" altLang="en-US" dirty="0"/>
              <a:t>），对一些数值方法、碰撞检测等理论知识进行学习；</a:t>
            </a:r>
            <a:endParaRPr lang="en-US" altLang="zh-CN" dirty="0"/>
          </a:p>
          <a:p>
            <a:r>
              <a:rPr lang="zh-CN" altLang="en-US" dirty="0"/>
              <a:t>搭建网格渲染引擎：由于几何、前处理网格、后处理都是由最基本的网格渲染而成的，所以先搭建了一个最基础的渲染框架，最后根据这个最基础的框架来在上层搭建网格渲染引擎，在这个引擎上面，还主要包括了一些网格处理（比如表面生成、边界线生成）、拾取技术、后处理技术等；</a:t>
            </a:r>
            <a:endParaRPr lang="en-US" altLang="zh-CN" dirty="0"/>
          </a:p>
          <a:p>
            <a:r>
              <a:rPr lang="zh-CN" altLang="en-US" dirty="0"/>
              <a:t>测试功能：对网格、几何、后处理进行导入、删除、增加、替换、拾取功能等进行测试。</a:t>
            </a:r>
            <a:endParaRPr lang="en-US" altLang="zh-CN" dirty="0"/>
          </a:p>
          <a:p>
            <a:r>
              <a:rPr lang="zh-CN" altLang="en-US" dirty="0"/>
              <a:t>撰写论文：</a:t>
            </a:r>
          </a:p>
        </p:txBody>
      </p:sp>
      <p:sp>
        <p:nvSpPr>
          <p:cNvPr id="4" name="灯片编号占位符 3"/>
          <p:cNvSpPr>
            <a:spLocks noGrp="1"/>
          </p:cNvSpPr>
          <p:nvPr>
            <p:ph type="sldNum" sz="quarter" idx="5"/>
          </p:nvPr>
        </p:nvSpPr>
        <p:spPr/>
        <p:txBody>
          <a:bodyPr/>
          <a:lstStyle/>
          <a:p>
            <a:fld id="{B8DA352E-A9F9-43CC-91B4-A6BBAA0591C9}" type="slidenum">
              <a:rPr lang="zh-CN" altLang="en-US" smtClean="0"/>
              <a:t>8</a:t>
            </a:fld>
            <a:endParaRPr lang="zh-CN" altLang="en-US"/>
          </a:p>
        </p:txBody>
      </p:sp>
    </p:spTree>
    <p:extLst>
      <p:ext uri="{BB962C8B-B14F-4D97-AF65-F5344CB8AC3E}">
        <p14:creationId xmlns:p14="http://schemas.microsoft.com/office/powerpoint/2010/main" val="387489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DA352E-A9F9-43CC-91B4-A6BBAA0591C9}" type="slidenum">
              <a:rPr lang="zh-CN" altLang="en-US" smtClean="0"/>
              <a:t>9</a:t>
            </a:fld>
            <a:endParaRPr lang="zh-CN" altLang="en-US"/>
          </a:p>
        </p:txBody>
      </p:sp>
    </p:spTree>
    <p:extLst>
      <p:ext uri="{BB962C8B-B14F-4D97-AF65-F5344CB8AC3E}">
        <p14:creationId xmlns:p14="http://schemas.microsoft.com/office/powerpoint/2010/main" val="85406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apple-system"/>
              </a:rPr>
              <a:t>重点之一则是模型数据的存储及其操作，首先对几何、网格和后处理的数据结构进行了调研学习分析</a:t>
            </a:r>
            <a:endParaRPr lang="en-US" altLang="zh-CN" b="0" i="0" dirty="0">
              <a:effectLst/>
              <a:latin typeface="-apple-system"/>
            </a:endParaRPr>
          </a:p>
          <a:p>
            <a:pPr algn="l"/>
            <a:r>
              <a:rPr lang="zh-CN" altLang="en-US" b="0" i="0" dirty="0">
                <a:effectLst/>
                <a:latin typeface="-apple-system"/>
              </a:rPr>
              <a:t>总结出了以下几个观点：</a:t>
            </a:r>
            <a:endParaRPr lang="en-US" altLang="zh-CN" b="0" i="0" dirty="0">
              <a:effectLst/>
              <a:latin typeface="-apple-system"/>
            </a:endParaRPr>
          </a:p>
          <a:p>
            <a:pPr algn="l"/>
            <a:r>
              <a:rPr lang="zh-CN" altLang="en-US" b="0" i="0" dirty="0">
                <a:effectLst/>
                <a:latin typeface="-apple-system"/>
              </a:rPr>
              <a:t>第一是数据的易变性：几何和前处理网格需要频繁的进行数据修改，例如几何编辑，网格编辑等，所以几何和前处理网格的数据是易变的</a:t>
            </a:r>
            <a:endParaRPr lang="en-US" altLang="zh-CN" b="0" i="0" dirty="0">
              <a:effectLst/>
              <a:latin typeface="-apple-system"/>
            </a:endParaRPr>
          </a:p>
          <a:p>
            <a:pPr algn="l"/>
            <a:r>
              <a:rPr lang="zh-CN" altLang="en-US" b="0" i="0" dirty="0">
                <a:effectLst/>
                <a:latin typeface="-apple-system"/>
              </a:rPr>
              <a:t>第二是网格类型：几何模型都是由面片组成的，几何线则是由线组成的，比较单一；而前处理和后处理网格的网格类型是比较多的，例如四面体、六面体、三棱柱等；</a:t>
            </a:r>
            <a:endParaRPr lang="en-US" altLang="zh-CN" b="0" i="0" dirty="0">
              <a:effectLst/>
              <a:latin typeface="-apple-system"/>
            </a:endParaRPr>
          </a:p>
          <a:p>
            <a:pPr algn="l"/>
            <a:r>
              <a:rPr lang="zh-CN" altLang="en-US" b="0" i="0" dirty="0">
                <a:effectLst/>
                <a:latin typeface="-apple-system"/>
              </a:rPr>
              <a:t>第三是数据的层次结构，几何的层次相对较多，由部件、几何实体、几何面，几何线，几何线又由独立线、边界线、虚拓扑线组成，独立线则是不属于任何面的线，渲染成为部件颜色，边界线则是属于面的线，渲染成为黑色，虚拓扑线则是剖分网格时可以直接忽略掉的线条，但是在几何中是实际存在的线，渲染成为灰色的虚线</a:t>
            </a:r>
            <a:endParaRPr lang="en-US" altLang="zh-CN" b="0" i="0" dirty="0">
              <a:effectLst/>
              <a:latin typeface="-apple-system"/>
            </a:endParaRPr>
          </a:p>
          <a:p>
            <a:pPr algn="l"/>
            <a:r>
              <a:rPr lang="zh-CN" altLang="en-US" b="0" i="0" dirty="0">
                <a:effectLst/>
                <a:latin typeface="-apple-system"/>
              </a:rPr>
              <a:t>解决方法则是都采用模型数据管理类，数据指针全部存在于此，其余数据直接的包含关系则是编号索引的方式，这样的数据结构易于修改和管理；而后处理由于数据的不易变形增加了一个八叉树的空间数据管理结构，方便对数据进行处理</a:t>
            </a:r>
          </a:p>
        </p:txBody>
      </p:sp>
      <p:sp>
        <p:nvSpPr>
          <p:cNvPr id="4" name="灯片编号占位符 3"/>
          <p:cNvSpPr>
            <a:spLocks noGrp="1"/>
          </p:cNvSpPr>
          <p:nvPr>
            <p:ph type="sldNum" sz="quarter" idx="5"/>
          </p:nvPr>
        </p:nvSpPr>
        <p:spPr/>
        <p:txBody>
          <a:bodyPr/>
          <a:lstStyle/>
          <a:p>
            <a:fld id="{B8DA352E-A9F9-43CC-91B4-A6BBAA0591C9}" type="slidenum">
              <a:rPr lang="zh-CN" altLang="en-US" smtClean="0"/>
              <a:t>10</a:t>
            </a:fld>
            <a:endParaRPr lang="zh-CN" altLang="en-US"/>
          </a:p>
        </p:txBody>
      </p:sp>
    </p:spTree>
    <p:extLst>
      <p:ext uri="{BB962C8B-B14F-4D97-AF65-F5344CB8AC3E}">
        <p14:creationId xmlns:p14="http://schemas.microsoft.com/office/powerpoint/2010/main" val="419638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effectLst/>
              <a:latin typeface="-apple-system"/>
            </a:endParaRPr>
          </a:p>
        </p:txBody>
      </p:sp>
      <p:sp>
        <p:nvSpPr>
          <p:cNvPr id="4" name="灯片编号占位符 3"/>
          <p:cNvSpPr>
            <a:spLocks noGrp="1"/>
          </p:cNvSpPr>
          <p:nvPr>
            <p:ph type="sldNum" sz="quarter" idx="5"/>
          </p:nvPr>
        </p:nvSpPr>
        <p:spPr/>
        <p:txBody>
          <a:bodyPr/>
          <a:lstStyle/>
          <a:p>
            <a:fld id="{B8DA352E-A9F9-43CC-91B4-A6BBAA0591C9}" type="slidenum">
              <a:rPr lang="zh-CN" altLang="en-US" smtClean="0"/>
              <a:t>11</a:t>
            </a:fld>
            <a:endParaRPr lang="zh-CN" altLang="en-US"/>
          </a:p>
        </p:txBody>
      </p:sp>
    </p:spTree>
    <p:extLst>
      <p:ext uri="{BB962C8B-B14F-4D97-AF65-F5344CB8AC3E}">
        <p14:creationId xmlns:p14="http://schemas.microsoft.com/office/powerpoint/2010/main" val="3003616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effectLst/>
              <a:latin typeface="-apple-system"/>
            </a:endParaRPr>
          </a:p>
        </p:txBody>
      </p:sp>
      <p:sp>
        <p:nvSpPr>
          <p:cNvPr id="4" name="灯片编号占位符 3"/>
          <p:cNvSpPr>
            <a:spLocks noGrp="1"/>
          </p:cNvSpPr>
          <p:nvPr>
            <p:ph type="sldNum" sz="quarter" idx="5"/>
          </p:nvPr>
        </p:nvSpPr>
        <p:spPr/>
        <p:txBody>
          <a:bodyPr/>
          <a:lstStyle/>
          <a:p>
            <a:fld id="{B8DA352E-A9F9-43CC-91B4-A6BBAA0591C9}" type="slidenum">
              <a:rPr lang="zh-CN" altLang="en-US" smtClean="0"/>
              <a:t>12</a:t>
            </a:fld>
            <a:endParaRPr lang="zh-CN" altLang="en-US"/>
          </a:p>
        </p:txBody>
      </p:sp>
    </p:spTree>
    <p:extLst>
      <p:ext uri="{BB962C8B-B14F-4D97-AF65-F5344CB8AC3E}">
        <p14:creationId xmlns:p14="http://schemas.microsoft.com/office/powerpoint/2010/main" val="41341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effectLst/>
              <a:latin typeface="-apple-system"/>
            </a:endParaRPr>
          </a:p>
        </p:txBody>
      </p:sp>
      <p:sp>
        <p:nvSpPr>
          <p:cNvPr id="4" name="灯片编号占位符 3"/>
          <p:cNvSpPr>
            <a:spLocks noGrp="1"/>
          </p:cNvSpPr>
          <p:nvPr>
            <p:ph type="sldNum" sz="quarter" idx="5"/>
          </p:nvPr>
        </p:nvSpPr>
        <p:spPr/>
        <p:txBody>
          <a:bodyPr/>
          <a:lstStyle/>
          <a:p>
            <a:fld id="{B8DA352E-A9F9-43CC-91B4-A6BBAA0591C9}" type="slidenum">
              <a:rPr lang="zh-CN" altLang="en-US" smtClean="0"/>
              <a:t>13</a:t>
            </a:fld>
            <a:endParaRPr lang="zh-CN" altLang="en-US"/>
          </a:p>
        </p:txBody>
      </p:sp>
    </p:spTree>
    <p:extLst>
      <p:ext uri="{BB962C8B-B14F-4D97-AF65-F5344CB8AC3E}">
        <p14:creationId xmlns:p14="http://schemas.microsoft.com/office/powerpoint/2010/main" val="3018625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CE9079C-B825-47A3-88FA-F50A8E9D3225}" type="datetimeFigureOut">
              <a:rPr lang="zh-CN" altLang="en-US" smtClean="0"/>
              <a:t>2023/5/14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3555337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CE9079C-B825-47A3-88FA-F50A8E9D3225}" type="datetimeFigureOut">
              <a:rPr lang="zh-CN" altLang="en-US" smtClean="0"/>
              <a:t>2023/5/14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1170854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CE9079C-B825-47A3-88FA-F50A8E9D3225}" type="datetimeFigureOut">
              <a:rPr lang="zh-CN" altLang="en-US" smtClean="0"/>
              <a:t>2023/5/14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2735690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922932"/>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4632"/>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userDrawn="1"/>
        </p:nvGrpSpPr>
        <p:grpSpPr>
          <a:xfrm>
            <a:off x="10862872" y="140570"/>
            <a:ext cx="1092872" cy="923148"/>
            <a:chOff x="2992437" y="0"/>
            <a:chExt cx="2543175" cy="2148217"/>
          </a:xfrm>
          <a:solidFill>
            <a:srgbClr val="304371"/>
          </a:solidFill>
        </p:grpSpPr>
        <p:grpSp>
          <p:nvGrpSpPr>
            <p:cNvPr id="8" name="组合 7"/>
            <p:cNvGrpSpPr/>
            <p:nvPr/>
          </p:nvGrpSpPr>
          <p:grpSpPr>
            <a:xfrm>
              <a:off x="2992437" y="1183017"/>
              <a:ext cx="2543175" cy="965200"/>
              <a:chOff x="3297238" y="2879725"/>
              <a:chExt cx="2543175" cy="965200"/>
            </a:xfrm>
            <a:grpFill/>
          </p:grpSpPr>
          <p:sp>
            <p:nvSpPr>
              <p:cNvPr id="20" name="Freeform 5"/>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21" name="Freeform 6"/>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22" name="Freeform 7"/>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23" name="Freeform 8"/>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24" name="Freeform 9"/>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25" name="Freeform 10"/>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26" name="Freeform 11"/>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27" name="Freeform 12"/>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28" name="Freeform 13"/>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29" name="Freeform 14"/>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grpSp>
          <p:nvGrpSpPr>
            <p:cNvPr id="9" name="组合 8"/>
            <p:cNvGrpSpPr/>
            <p:nvPr/>
          </p:nvGrpSpPr>
          <p:grpSpPr>
            <a:xfrm>
              <a:off x="3763962" y="0"/>
              <a:ext cx="1069105" cy="1067923"/>
              <a:chOff x="3851276" y="1292225"/>
              <a:chExt cx="1435100" cy="1433513"/>
            </a:xfrm>
            <a:grpFill/>
          </p:grpSpPr>
          <p:sp>
            <p:nvSpPr>
              <p:cNvPr id="10" name="Freeform 15"/>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11" name="Freeform 16"/>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12" name="Freeform 17"/>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13" name="Freeform 18"/>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14" name="Freeform 19"/>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15" name="Freeform 20"/>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16" name="Freeform 21"/>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17" name="Freeform 22"/>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18" name="Freeform 23"/>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19" name="Freeform 24"/>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grpSp>
      <p:sp>
        <p:nvSpPr>
          <p:cNvPr id="30" name="Picture Placeholder 7"/>
          <p:cNvSpPr>
            <a:spLocks noGrp="1"/>
          </p:cNvSpPr>
          <p:nvPr>
            <p:ph type="pic" sz="quarter" idx="14"/>
          </p:nvPr>
        </p:nvSpPr>
        <p:spPr>
          <a:xfrm>
            <a:off x="30787" y="1638959"/>
            <a:ext cx="4027056" cy="2357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31" name="Picture Placeholder 7"/>
          <p:cNvSpPr>
            <a:spLocks noGrp="1"/>
          </p:cNvSpPr>
          <p:nvPr>
            <p:ph type="pic" sz="quarter" idx="15"/>
          </p:nvPr>
        </p:nvSpPr>
        <p:spPr>
          <a:xfrm>
            <a:off x="4082472" y="1626645"/>
            <a:ext cx="4027056" cy="2357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32" name="Picture Placeholder 7"/>
          <p:cNvSpPr>
            <a:spLocks noGrp="1"/>
          </p:cNvSpPr>
          <p:nvPr>
            <p:ph type="pic" sz="quarter" idx="16"/>
          </p:nvPr>
        </p:nvSpPr>
        <p:spPr>
          <a:xfrm>
            <a:off x="8134157" y="1626645"/>
            <a:ext cx="4027056" cy="2357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Tree>
    <p:extLst>
      <p:ext uri="{BB962C8B-B14F-4D97-AF65-F5344CB8AC3E}">
        <p14:creationId xmlns:p14="http://schemas.microsoft.com/office/powerpoint/2010/main" val="2739881863"/>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Picture Placeholder 7"/>
          <p:cNvSpPr>
            <a:spLocks noGrp="1"/>
          </p:cNvSpPr>
          <p:nvPr>
            <p:ph type="pic" sz="quarter" idx="14"/>
          </p:nvPr>
        </p:nvSpPr>
        <p:spPr>
          <a:xfrm>
            <a:off x="413147" y="1029608"/>
            <a:ext cx="3262336" cy="2116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4" name="Picture Placeholder 7"/>
          <p:cNvSpPr>
            <a:spLocks noGrp="1"/>
          </p:cNvSpPr>
          <p:nvPr>
            <p:ph type="pic" sz="quarter" idx="15"/>
          </p:nvPr>
        </p:nvSpPr>
        <p:spPr>
          <a:xfrm>
            <a:off x="4464832" y="1063718"/>
            <a:ext cx="3262336" cy="2116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dirty="0"/>
          </a:p>
        </p:txBody>
      </p:sp>
      <p:sp>
        <p:nvSpPr>
          <p:cNvPr id="15" name="Picture Placeholder 7"/>
          <p:cNvSpPr>
            <a:spLocks noGrp="1"/>
          </p:cNvSpPr>
          <p:nvPr>
            <p:ph type="pic" sz="quarter" idx="16"/>
          </p:nvPr>
        </p:nvSpPr>
        <p:spPr>
          <a:xfrm>
            <a:off x="8516517" y="1025775"/>
            <a:ext cx="3262336" cy="2116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2" name="Picture Placeholder 7">
            <a:extLst>
              <a:ext uri="{FF2B5EF4-FFF2-40B4-BE49-F238E27FC236}">
                <a16:creationId xmlns:a16="http://schemas.microsoft.com/office/drawing/2014/main" id="{4E56A5E6-52BF-E6F4-AE81-829B88D1E8BF}"/>
              </a:ext>
            </a:extLst>
          </p:cNvPr>
          <p:cNvSpPr>
            <a:spLocks noGrp="1"/>
          </p:cNvSpPr>
          <p:nvPr>
            <p:ph type="pic" sz="quarter" idx="17"/>
          </p:nvPr>
        </p:nvSpPr>
        <p:spPr>
          <a:xfrm>
            <a:off x="413147" y="3979159"/>
            <a:ext cx="3262336" cy="2116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3" name="Picture Placeholder 7">
            <a:extLst>
              <a:ext uri="{FF2B5EF4-FFF2-40B4-BE49-F238E27FC236}">
                <a16:creationId xmlns:a16="http://schemas.microsoft.com/office/drawing/2014/main" id="{22EACB0A-B820-DC69-CADA-0CC0E3DF6E21}"/>
              </a:ext>
            </a:extLst>
          </p:cNvPr>
          <p:cNvSpPr>
            <a:spLocks noGrp="1"/>
          </p:cNvSpPr>
          <p:nvPr>
            <p:ph type="pic" sz="quarter" idx="18"/>
          </p:nvPr>
        </p:nvSpPr>
        <p:spPr>
          <a:xfrm>
            <a:off x="4464832" y="3979159"/>
            <a:ext cx="3262336" cy="2116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4" name="Picture Placeholder 7">
            <a:extLst>
              <a:ext uri="{FF2B5EF4-FFF2-40B4-BE49-F238E27FC236}">
                <a16:creationId xmlns:a16="http://schemas.microsoft.com/office/drawing/2014/main" id="{1D7E22C4-8DC2-5161-73DA-D9240C249178}"/>
              </a:ext>
            </a:extLst>
          </p:cNvPr>
          <p:cNvSpPr>
            <a:spLocks noGrp="1"/>
          </p:cNvSpPr>
          <p:nvPr>
            <p:ph type="pic" sz="quarter" idx="19"/>
          </p:nvPr>
        </p:nvSpPr>
        <p:spPr>
          <a:xfrm>
            <a:off x="8506300" y="3979159"/>
            <a:ext cx="3262336" cy="2116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Tree>
    <p:extLst>
      <p:ext uri="{BB962C8B-B14F-4D97-AF65-F5344CB8AC3E}">
        <p14:creationId xmlns:p14="http://schemas.microsoft.com/office/powerpoint/2010/main" val="895547878"/>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669989D-4831-4E99-B76E-9A53CB0F3A88}" type="datetimeFigureOut">
              <a:rPr lang="zh-CN" altLang="en-US" smtClean="0"/>
              <a:t>2023/5/14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230411472"/>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669989D-4831-4E99-B76E-9A53CB0F3A88}" type="datetimeFigureOut">
              <a:rPr lang="zh-CN" altLang="en-US" smtClean="0"/>
              <a:t>2023/5/14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682532704"/>
      </p:ext>
    </p:extLst>
  </p:cSld>
  <p:clrMapOvr>
    <a:masterClrMapping/>
  </p:clrMapOvr>
  <p:transition spd="slow">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669989D-4831-4E99-B76E-9A53CB0F3A88}" type="datetimeFigureOut">
              <a:rPr lang="zh-CN" altLang="en-US" smtClean="0"/>
              <a:t>2023/5/14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520224984"/>
      </p:ext>
    </p:extLst>
  </p:cSld>
  <p:clrMapOvr>
    <a:masterClrMapping/>
  </p:clrMapOvr>
  <p:transition spd="slow">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2023/5/14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556057676"/>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CE9079C-B825-47A3-88FA-F50A8E9D3225}" type="datetimeFigureOut">
              <a:rPr lang="zh-CN" altLang="en-US" smtClean="0"/>
              <a:t>2023/5/14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1248366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2023/5/14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200684688"/>
      </p:ext>
    </p:extLst>
  </p:cSld>
  <p:clrMapOvr>
    <a:masterClrMapping/>
  </p:clrMapOvr>
  <p:transition spd="slow">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2023/5/14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2471241793"/>
      </p:ext>
    </p:extLst>
  </p:cSld>
  <p:clrMapOvr>
    <a:masterClrMapping/>
  </p:clrMapOvr>
  <p:transition spd="slow">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2023/5/14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1819107351"/>
      </p:ext>
    </p:extLst>
  </p:cSld>
  <p:clrMapOvr>
    <a:masterClrMapping/>
  </p:clrMapOvr>
  <p:transition spd="slow">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2023/5/14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110023116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CE9079C-B825-47A3-88FA-F50A8E9D3225}" type="datetimeFigureOut">
              <a:rPr lang="zh-CN" altLang="en-US" smtClean="0"/>
              <a:t>2023/5/14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1842101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CE9079C-B825-47A3-88FA-F50A8E9D3225}" type="datetimeFigureOut">
              <a:rPr lang="zh-CN" altLang="en-US" smtClean="0"/>
              <a:t>2023/5/14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3262263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CE9079C-B825-47A3-88FA-F50A8E9D3225}" type="datetimeFigureOut">
              <a:rPr lang="zh-CN" altLang="en-US" smtClean="0"/>
              <a:t>2023/5/14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3808885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E9079C-B825-47A3-88FA-F50A8E9D3225}" type="datetimeFigureOut">
              <a:rPr lang="zh-CN" altLang="en-US" smtClean="0"/>
              <a:t>2023/5/14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4279035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E9079C-B825-47A3-88FA-F50A8E9D3225}" type="datetimeFigureOut">
              <a:rPr lang="zh-CN" altLang="en-US" smtClean="0"/>
              <a:t>2023/5/14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932393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CE9079C-B825-47A3-88FA-F50A8E9D3225}" type="datetimeFigureOut">
              <a:rPr lang="zh-CN" altLang="en-US" smtClean="0"/>
              <a:t>2023/5/14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795417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CE9079C-B825-47A3-88FA-F50A8E9D3225}" type="datetimeFigureOut">
              <a:rPr lang="zh-CN" altLang="en-US" smtClean="0"/>
              <a:t>2023/5/14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1456798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9079C-B825-47A3-88FA-F50A8E9D3225}" type="datetimeFigureOut">
              <a:rPr lang="zh-CN" altLang="en-US" smtClean="0"/>
              <a:t>2023/5/14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A239CD-D81A-45C4-B7F8-8F1A5B66CA6B}" type="slidenum">
              <a:rPr lang="zh-CN" altLang="en-US" smtClean="0"/>
              <a:t>‹#›</a:t>
            </a:fld>
            <a:endParaRPr lang="zh-CN" altLang="en-US"/>
          </a:p>
        </p:txBody>
      </p:sp>
    </p:spTree>
    <p:extLst>
      <p:ext uri="{BB962C8B-B14F-4D97-AF65-F5344CB8AC3E}">
        <p14:creationId xmlns:p14="http://schemas.microsoft.com/office/powerpoint/2010/main" val="147897358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69989D-4831-4E99-B76E-9A53CB0F3A88}" type="datetimeFigureOut">
              <a:rPr lang="zh-CN" altLang="en-US" smtClean="0"/>
              <a:t>2023/5/14</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3F9CDB-1F21-4789-A81E-8FEA25CE194B}" type="slidenum">
              <a:rPr lang="zh-CN" altLang="en-US" smtClean="0"/>
              <a:t>‹#›</a:t>
            </a:fld>
            <a:endParaRPr lang="zh-CN" altLang="en-US"/>
          </a:p>
        </p:txBody>
      </p:sp>
      <p:sp>
        <p:nvSpPr>
          <p:cNvPr id="7" name="矩形 6"/>
          <p:cNvSpPr/>
          <p:nvPr userDrawn="1"/>
        </p:nvSpPr>
        <p:spPr>
          <a:xfrm>
            <a:off x="8001441" y="4402811"/>
            <a:ext cx="1033515" cy="276422"/>
          </a:xfrm>
          <a:prstGeom prst="rect">
            <a:avLst/>
          </a:prstGeom>
        </p:spPr>
        <p:txBody>
          <a:bodyPr wrap="square">
            <a:spAutoFit/>
          </a:bodyPr>
          <a:lstStyle/>
          <a:p>
            <a:pPr lvl="0"/>
            <a:r>
              <a:rPr lang="en-US" altLang="zh-CN" sz="133" dirty="0">
                <a:solidFill>
                  <a:schemeClr val="bg1">
                    <a:lumMod val="95000"/>
                  </a:schemeClr>
                </a:solidFill>
              </a:rPr>
              <a:t>PPT</a:t>
            </a:r>
            <a:r>
              <a:rPr lang="zh-CN" altLang="en-US" sz="133" dirty="0">
                <a:solidFill>
                  <a:schemeClr val="bg1">
                    <a:lumMod val="95000"/>
                  </a:schemeClr>
                </a:solidFill>
              </a:rPr>
              <a:t>模板下载：</a:t>
            </a:r>
            <a:r>
              <a:rPr lang="en-US" altLang="zh-CN" sz="133" dirty="0">
                <a:solidFill>
                  <a:schemeClr val="bg1">
                    <a:lumMod val="95000"/>
                  </a:schemeClr>
                </a:solidFill>
              </a:rPr>
              <a:t>www.1ppt.com/moban/     </a:t>
            </a:r>
            <a:r>
              <a:rPr lang="zh-CN" altLang="en-US" sz="133" dirty="0">
                <a:solidFill>
                  <a:schemeClr val="bg1">
                    <a:lumMod val="95000"/>
                  </a:schemeClr>
                </a:solidFill>
              </a:rPr>
              <a:t>行业</a:t>
            </a:r>
            <a:r>
              <a:rPr lang="en-US" altLang="zh-CN" sz="133" dirty="0">
                <a:solidFill>
                  <a:schemeClr val="bg1">
                    <a:lumMod val="95000"/>
                  </a:schemeClr>
                </a:solidFill>
              </a:rPr>
              <a:t>PPT</a:t>
            </a:r>
            <a:r>
              <a:rPr lang="zh-CN" altLang="en-US" sz="133" dirty="0">
                <a:solidFill>
                  <a:schemeClr val="bg1">
                    <a:lumMod val="95000"/>
                  </a:schemeClr>
                </a:solidFill>
              </a:rPr>
              <a:t>模板：</a:t>
            </a:r>
            <a:r>
              <a:rPr lang="en-US" altLang="zh-CN" sz="133" dirty="0">
                <a:solidFill>
                  <a:schemeClr val="bg1">
                    <a:lumMod val="95000"/>
                  </a:schemeClr>
                </a:solidFill>
              </a:rPr>
              <a:t>www.1ppt.com/hangye/ </a:t>
            </a:r>
          </a:p>
          <a:p>
            <a:pPr lvl="0"/>
            <a:r>
              <a:rPr lang="zh-CN" altLang="en-US" sz="133" dirty="0">
                <a:solidFill>
                  <a:schemeClr val="bg1">
                    <a:lumMod val="95000"/>
                  </a:schemeClr>
                </a:solidFill>
              </a:rPr>
              <a:t>节日</a:t>
            </a:r>
            <a:r>
              <a:rPr lang="en-US" altLang="zh-CN" sz="133" dirty="0">
                <a:solidFill>
                  <a:schemeClr val="bg1">
                    <a:lumMod val="95000"/>
                  </a:schemeClr>
                </a:solidFill>
              </a:rPr>
              <a:t>PPT</a:t>
            </a:r>
            <a:r>
              <a:rPr lang="zh-CN" altLang="en-US" sz="133" dirty="0">
                <a:solidFill>
                  <a:schemeClr val="bg1">
                    <a:lumMod val="95000"/>
                  </a:schemeClr>
                </a:solidFill>
              </a:rPr>
              <a:t>模板：</a:t>
            </a:r>
            <a:r>
              <a:rPr lang="en-US" altLang="zh-CN" sz="133" dirty="0">
                <a:solidFill>
                  <a:schemeClr val="bg1">
                    <a:lumMod val="95000"/>
                  </a:schemeClr>
                </a:solidFill>
              </a:rPr>
              <a:t>www.1ppt.com/jieri/           PPT</a:t>
            </a:r>
            <a:r>
              <a:rPr lang="zh-CN" altLang="en-US" sz="133" dirty="0">
                <a:solidFill>
                  <a:schemeClr val="bg1">
                    <a:lumMod val="95000"/>
                  </a:schemeClr>
                </a:solidFill>
              </a:rPr>
              <a:t>素材下载：</a:t>
            </a:r>
            <a:r>
              <a:rPr lang="en-US" altLang="zh-CN" sz="133" dirty="0">
                <a:solidFill>
                  <a:schemeClr val="bg1">
                    <a:lumMod val="95000"/>
                  </a:schemeClr>
                </a:solidFill>
              </a:rPr>
              <a:t>www.1ppt.com/sucai/</a:t>
            </a:r>
          </a:p>
          <a:p>
            <a:pPr lvl="0"/>
            <a:r>
              <a:rPr lang="en-US" altLang="zh-CN" sz="133" dirty="0">
                <a:solidFill>
                  <a:schemeClr val="bg1">
                    <a:lumMod val="95000"/>
                  </a:schemeClr>
                </a:solidFill>
              </a:rPr>
              <a:t>PPT</a:t>
            </a:r>
            <a:r>
              <a:rPr lang="zh-CN" altLang="en-US" sz="133" dirty="0">
                <a:solidFill>
                  <a:schemeClr val="bg1">
                    <a:lumMod val="95000"/>
                  </a:schemeClr>
                </a:solidFill>
              </a:rPr>
              <a:t>背景图片：</a:t>
            </a:r>
            <a:r>
              <a:rPr lang="en-US" altLang="zh-CN" sz="133" dirty="0">
                <a:solidFill>
                  <a:schemeClr val="bg1">
                    <a:lumMod val="95000"/>
                  </a:schemeClr>
                </a:solidFill>
              </a:rPr>
              <a:t>www.1ppt.com/beijing/      PPT</a:t>
            </a:r>
            <a:r>
              <a:rPr lang="zh-CN" altLang="en-US" sz="133" dirty="0">
                <a:solidFill>
                  <a:schemeClr val="bg1">
                    <a:lumMod val="95000"/>
                  </a:schemeClr>
                </a:solidFill>
              </a:rPr>
              <a:t>图表下载：</a:t>
            </a:r>
            <a:r>
              <a:rPr lang="en-US" altLang="zh-CN" sz="133" dirty="0">
                <a:solidFill>
                  <a:schemeClr val="bg1">
                    <a:lumMod val="95000"/>
                  </a:schemeClr>
                </a:solidFill>
              </a:rPr>
              <a:t>www.1ppt.com/tubiao/      </a:t>
            </a:r>
          </a:p>
          <a:p>
            <a:pPr lvl="0"/>
            <a:r>
              <a:rPr lang="zh-CN" altLang="en-US" sz="133" dirty="0">
                <a:solidFill>
                  <a:schemeClr val="bg1">
                    <a:lumMod val="95000"/>
                  </a:schemeClr>
                </a:solidFill>
              </a:rPr>
              <a:t>优秀</a:t>
            </a:r>
            <a:r>
              <a:rPr lang="en-US" altLang="zh-CN" sz="133" dirty="0">
                <a:solidFill>
                  <a:schemeClr val="bg1">
                    <a:lumMod val="95000"/>
                  </a:schemeClr>
                </a:solidFill>
              </a:rPr>
              <a:t>PPT</a:t>
            </a:r>
            <a:r>
              <a:rPr lang="zh-CN" altLang="en-US" sz="133" dirty="0">
                <a:solidFill>
                  <a:schemeClr val="bg1">
                    <a:lumMod val="95000"/>
                  </a:schemeClr>
                </a:solidFill>
              </a:rPr>
              <a:t>下载：</a:t>
            </a:r>
            <a:r>
              <a:rPr lang="en-US" altLang="zh-CN" sz="133" dirty="0">
                <a:solidFill>
                  <a:schemeClr val="bg1">
                    <a:lumMod val="95000"/>
                  </a:schemeClr>
                </a:solidFill>
              </a:rPr>
              <a:t>www.1ppt.com/xiazai/        PPT</a:t>
            </a:r>
            <a:r>
              <a:rPr lang="zh-CN" altLang="en-US" sz="133" dirty="0">
                <a:solidFill>
                  <a:schemeClr val="bg1">
                    <a:lumMod val="95000"/>
                  </a:schemeClr>
                </a:solidFill>
              </a:rPr>
              <a:t>教程： </a:t>
            </a:r>
            <a:r>
              <a:rPr lang="en-US" altLang="zh-CN" sz="133" dirty="0">
                <a:solidFill>
                  <a:schemeClr val="bg1">
                    <a:lumMod val="95000"/>
                  </a:schemeClr>
                </a:solidFill>
              </a:rPr>
              <a:t>www.1ppt.com/powerpoint/      </a:t>
            </a:r>
          </a:p>
          <a:p>
            <a:pPr lvl="0"/>
            <a:r>
              <a:rPr lang="en-US" altLang="zh-CN" sz="133" dirty="0">
                <a:solidFill>
                  <a:schemeClr val="bg1">
                    <a:lumMod val="95000"/>
                  </a:schemeClr>
                </a:solidFill>
              </a:rPr>
              <a:t>Word</a:t>
            </a:r>
            <a:r>
              <a:rPr lang="zh-CN" altLang="en-US" sz="133" dirty="0">
                <a:solidFill>
                  <a:schemeClr val="bg1">
                    <a:lumMod val="95000"/>
                  </a:schemeClr>
                </a:solidFill>
              </a:rPr>
              <a:t>教程： </a:t>
            </a:r>
            <a:r>
              <a:rPr lang="en-US" altLang="zh-CN" sz="133" dirty="0">
                <a:solidFill>
                  <a:schemeClr val="bg1">
                    <a:lumMod val="95000"/>
                  </a:schemeClr>
                </a:solidFill>
              </a:rPr>
              <a:t>www.1ppt.com/word/              Excel</a:t>
            </a:r>
            <a:r>
              <a:rPr lang="zh-CN" altLang="en-US" sz="133" dirty="0">
                <a:solidFill>
                  <a:schemeClr val="bg1">
                    <a:lumMod val="95000"/>
                  </a:schemeClr>
                </a:solidFill>
              </a:rPr>
              <a:t>教程：</a:t>
            </a:r>
            <a:r>
              <a:rPr lang="en-US" altLang="zh-CN" sz="133" dirty="0">
                <a:solidFill>
                  <a:schemeClr val="bg1">
                    <a:lumMod val="95000"/>
                  </a:schemeClr>
                </a:solidFill>
              </a:rPr>
              <a:t>www.1ppt.com/excel/  </a:t>
            </a:r>
          </a:p>
          <a:p>
            <a:pPr lvl="0"/>
            <a:r>
              <a:rPr lang="zh-CN" altLang="en-US" sz="133" dirty="0">
                <a:solidFill>
                  <a:schemeClr val="bg1">
                    <a:lumMod val="95000"/>
                  </a:schemeClr>
                </a:solidFill>
              </a:rPr>
              <a:t>资料下载：</a:t>
            </a:r>
            <a:r>
              <a:rPr lang="en-US" altLang="zh-CN" sz="133" dirty="0">
                <a:solidFill>
                  <a:schemeClr val="bg1">
                    <a:lumMod val="95000"/>
                  </a:schemeClr>
                </a:solidFill>
              </a:rPr>
              <a:t>www.1ppt.com/ziliao/                PPT</a:t>
            </a:r>
            <a:r>
              <a:rPr lang="zh-CN" altLang="en-US" sz="133" dirty="0">
                <a:solidFill>
                  <a:schemeClr val="bg1">
                    <a:lumMod val="95000"/>
                  </a:schemeClr>
                </a:solidFill>
              </a:rPr>
              <a:t>课件下载：</a:t>
            </a:r>
            <a:r>
              <a:rPr lang="en-US" altLang="zh-CN" sz="133" dirty="0">
                <a:solidFill>
                  <a:schemeClr val="bg1">
                    <a:lumMod val="95000"/>
                  </a:schemeClr>
                </a:solidFill>
              </a:rPr>
              <a:t>www.1ppt.com/kejian/ </a:t>
            </a:r>
          </a:p>
          <a:p>
            <a:pPr lvl="0"/>
            <a:r>
              <a:rPr lang="zh-CN" altLang="en-US" sz="133" dirty="0">
                <a:solidFill>
                  <a:schemeClr val="bg1">
                    <a:lumMod val="95000"/>
                  </a:schemeClr>
                </a:solidFill>
              </a:rPr>
              <a:t>范文下载：</a:t>
            </a:r>
            <a:r>
              <a:rPr lang="en-US" altLang="zh-CN" sz="133" dirty="0">
                <a:solidFill>
                  <a:schemeClr val="bg1">
                    <a:lumMod val="95000"/>
                  </a:schemeClr>
                </a:solidFill>
              </a:rPr>
              <a:t>www.1ppt.com/fanwen/             </a:t>
            </a:r>
            <a:r>
              <a:rPr lang="zh-CN" altLang="en-US" sz="133" dirty="0">
                <a:solidFill>
                  <a:schemeClr val="bg1">
                    <a:lumMod val="95000"/>
                  </a:schemeClr>
                </a:solidFill>
              </a:rPr>
              <a:t>试卷下载：</a:t>
            </a:r>
            <a:r>
              <a:rPr lang="en-US" altLang="zh-CN" sz="133" dirty="0">
                <a:solidFill>
                  <a:schemeClr val="bg1">
                    <a:lumMod val="95000"/>
                  </a:schemeClr>
                </a:solidFill>
              </a:rPr>
              <a:t>www.1ppt.com/shiti/  </a:t>
            </a:r>
          </a:p>
          <a:p>
            <a:pPr lvl="0"/>
            <a:r>
              <a:rPr lang="zh-CN" altLang="en-US" sz="133" dirty="0">
                <a:solidFill>
                  <a:schemeClr val="bg1">
                    <a:lumMod val="95000"/>
                  </a:schemeClr>
                </a:solidFill>
              </a:rPr>
              <a:t>教案下载：</a:t>
            </a:r>
            <a:r>
              <a:rPr lang="en-US" altLang="zh-CN" sz="133" dirty="0">
                <a:solidFill>
                  <a:schemeClr val="bg1">
                    <a:lumMod val="95000"/>
                  </a:schemeClr>
                </a:solidFill>
              </a:rPr>
              <a:t>www.1ppt.com/jiaoan/        PPT</a:t>
            </a:r>
            <a:r>
              <a:rPr lang="zh-CN" altLang="en-US" sz="133" dirty="0">
                <a:solidFill>
                  <a:schemeClr val="bg1">
                    <a:lumMod val="95000"/>
                  </a:schemeClr>
                </a:solidFill>
              </a:rPr>
              <a:t>论坛：</a:t>
            </a:r>
            <a:r>
              <a:rPr lang="en-US" altLang="zh-CN" sz="133" dirty="0">
                <a:solidFill>
                  <a:schemeClr val="bg1">
                    <a:lumMod val="95000"/>
                  </a:schemeClr>
                </a:solidFill>
              </a:rPr>
              <a:t>www.1ppt.cn</a:t>
            </a:r>
          </a:p>
          <a:p>
            <a:pPr lvl="0"/>
            <a:r>
              <a:rPr lang="en-US" altLang="zh-CN" sz="133" dirty="0">
                <a:solidFill>
                  <a:schemeClr val="bg1">
                    <a:lumMod val="95000"/>
                  </a:schemeClr>
                </a:solidFill>
              </a:rPr>
              <a:t> </a:t>
            </a:r>
            <a:endParaRPr lang="zh-CN" altLang="en-US" sz="133" dirty="0">
              <a:solidFill>
                <a:schemeClr val="bg1">
                  <a:lumMod val="95000"/>
                </a:schemeClr>
              </a:solidFill>
            </a:endParaRPr>
          </a:p>
        </p:txBody>
      </p:sp>
    </p:spTree>
    <p:extLst>
      <p:ext uri="{BB962C8B-B14F-4D97-AF65-F5344CB8AC3E}">
        <p14:creationId xmlns:p14="http://schemas.microsoft.com/office/powerpoint/2010/main" val="6256533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spd="slow">
    <p:wipe dir="r"/>
  </p:transition>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jp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GIF"/></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7" Type="http://schemas.openxmlformats.org/officeDocument/2006/relationships/image" Target="../media/image30.gif"/><Relationship Id="rId2" Type="http://schemas.openxmlformats.org/officeDocument/2006/relationships/image" Target="../media/image25.gif"/><Relationship Id="rId1" Type="http://schemas.openxmlformats.org/officeDocument/2006/relationships/slideLayout" Target="../slideLayouts/slideLayout15.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image" Target="../media/image27.gif"/></Relationships>
</file>

<file path=ppt/slides/_rels/slide21.xml.rels><?xml version="1.0" encoding="UTF-8" standalone="yes"?>
<Relationships xmlns="http://schemas.openxmlformats.org/package/2006/relationships"><Relationship Id="rId3" Type="http://schemas.openxmlformats.org/officeDocument/2006/relationships/image" Target="../media/image32.gif"/><Relationship Id="rId7" Type="http://schemas.openxmlformats.org/officeDocument/2006/relationships/image" Target="../media/image36.gif"/><Relationship Id="rId2" Type="http://schemas.openxmlformats.org/officeDocument/2006/relationships/image" Target="../media/image31.gif"/><Relationship Id="rId1" Type="http://schemas.openxmlformats.org/officeDocument/2006/relationships/slideLayout" Target="../slideLayouts/slideLayout15.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jp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gif"/></Relationships>
</file>

<file path=ppt/slides/_rels/slide23.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image" Target="../media/image43.gif"/><Relationship Id="rId7" Type="http://schemas.openxmlformats.org/officeDocument/2006/relationships/image" Target="../media/image47.gif"/><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6.gif"/><Relationship Id="rId5" Type="http://schemas.openxmlformats.org/officeDocument/2006/relationships/image" Target="../media/image45.gif"/><Relationship Id="rId4" Type="http://schemas.openxmlformats.org/officeDocument/2006/relationships/image" Target="../media/image44.gif"/></Relationships>
</file>

<file path=ppt/slides/_rels/slide24.xml.rels><?xml version="1.0" encoding="UTF-8" standalone="yes"?>
<Relationships xmlns="http://schemas.openxmlformats.org/package/2006/relationships"><Relationship Id="rId3" Type="http://schemas.openxmlformats.org/officeDocument/2006/relationships/image" Target="../media/image50.gif"/><Relationship Id="rId7" Type="http://schemas.openxmlformats.org/officeDocument/2006/relationships/image" Target="../media/image54.gif"/><Relationship Id="rId2" Type="http://schemas.openxmlformats.org/officeDocument/2006/relationships/image" Target="../media/image49.png"/><Relationship Id="rId1" Type="http://schemas.openxmlformats.org/officeDocument/2006/relationships/slideLayout" Target="../slideLayouts/slideLayout15.xml"/><Relationship Id="rId6" Type="http://schemas.openxmlformats.org/officeDocument/2006/relationships/image" Target="../media/image53.gif"/><Relationship Id="rId5" Type="http://schemas.openxmlformats.org/officeDocument/2006/relationships/image" Target="../media/image52.gif"/><Relationship Id="rId4" Type="http://schemas.openxmlformats.org/officeDocument/2006/relationships/image" Target="../media/image51.gif"/></Relationships>
</file>

<file path=ppt/slides/_rels/slide25.xml.rels><?xml version="1.0" encoding="UTF-8" standalone="yes"?>
<Relationships xmlns="http://schemas.openxmlformats.org/package/2006/relationships"><Relationship Id="rId8" Type="http://schemas.openxmlformats.org/officeDocument/2006/relationships/image" Target="../media/image60.gif"/><Relationship Id="rId3" Type="http://schemas.openxmlformats.org/officeDocument/2006/relationships/image" Target="../media/image55.gif"/><Relationship Id="rId7" Type="http://schemas.openxmlformats.org/officeDocument/2006/relationships/image" Target="../media/image59.gif"/><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58.gif"/><Relationship Id="rId5" Type="http://schemas.openxmlformats.org/officeDocument/2006/relationships/image" Target="../media/image57.gif"/><Relationship Id="rId4" Type="http://schemas.openxmlformats.org/officeDocument/2006/relationships/image" Target="../media/image56.gif"/></Relationships>
</file>

<file path=ppt/slides/_rels/slide26.xml.rels><?xml version="1.0" encoding="UTF-8" standalone="yes"?>
<Relationships xmlns="http://schemas.openxmlformats.org/package/2006/relationships"><Relationship Id="rId8" Type="http://schemas.openxmlformats.org/officeDocument/2006/relationships/image" Target="../media/image66.gif"/><Relationship Id="rId3" Type="http://schemas.openxmlformats.org/officeDocument/2006/relationships/image" Target="../media/image61.gif"/><Relationship Id="rId7" Type="http://schemas.openxmlformats.org/officeDocument/2006/relationships/image" Target="../media/image65.gif"/><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gif"/></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GIF"/><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1"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4"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标题 1">
            <a:extLst>
              <a:ext uri="{FF2B5EF4-FFF2-40B4-BE49-F238E27FC236}">
                <a16:creationId xmlns:a16="http://schemas.microsoft.com/office/drawing/2014/main" id="{6C18DFD4-031D-E991-80F6-A4A9C2576471}"/>
              </a:ext>
            </a:extLst>
          </p:cNvPr>
          <p:cNvSpPr txBox="1">
            <a:spLocks/>
          </p:cNvSpPr>
          <p:nvPr/>
        </p:nvSpPr>
        <p:spPr>
          <a:xfrm>
            <a:off x="3215424" y="201336"/>
            <a:ext cx="5760846" cy="76106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5200" dirty="0">
                <a:latin typeface="宋体" panose="02010600030101010101" pitchFamily="2" charset="-122"/>
                <a:ea typeface="宋体" panose="02010600030101010101" pitchFamily="2" charset="-122"/>
              </a:rPr>
              <a:t>硕士学位论文答辩</a:t>
            </a:r>
          </a:p>
        </p:txBody>
      </p:sp>
      <p:pic>
        <p:nvPicPr>
          <p:cNvPr id="43" name="图片 42">
            <a:extLst>
              <a:ext uri="{FF2B5EF4-FFF2-40B4-BE49-F238E27FC236}">
                <a16:creationId xmlns:a16="http://schemas.microsoft.com/office/drawing/2014/main" id="{5C35B1AB-861E-DDF1-986C-9148F1BBF1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312174" cy="1214706"/>
          </a:xfrm>
          <a:prstGeom prst="rect">
            <a:avLst/>
          </a:prstGeom>
        </p:spPr>
      </p:pic>
      <p:pic>
        <p:nvPicPr>
          <p:cNvPr id="48" name="图片 47">
            <a:extLst>
              <a:ext uri="{FF2B5EF4-FFF2-40B4-BE49-F238E27FC236}">
                <a16:creationId xmlns:a16="http://schemas.microsoft.com/office/drawing/2014/main" id="{600A803A-CD25-6E5C-8D19-BACF7A5E4D13}"/>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554291" y="411060"/>
            <a:ext cx="5286375" cy="6858002"/>
          </a:xfrm>
          <a:prstGeom prst="rect">
            <a:avLst/>
          </a:prstGeom>
          <a:gradFill>
            <a:gsLst>
              <a:gs pos="100000">
                <a:srgbClr val="E4DBD6">
                  <a:alpha val="64000"/>
                </a:srgbClr>
              </a:gs>
              <a:gs pos="29000">
                <a:srgbClr val="E4DBD6"/>
              </a:gs>
            </a:gsLst>
            <a:lin ang="5400000" scaled="1"/>
          </a:gradFill>
          <a:effectLst>
            <a:softEdge rad="1270000"/>
          </a:effectLst>
        </p:spPr>
      </p:pic>
      <p:sp>
        <p:nvSpPr>
          <p:cNvPr id="2" name="标题 1">
            <a:extLst>
              <a:ext uri="{FF2B5EF4-FFF2-40B4-BE49-F238E27FC236}">
                <a16:creationId xmlns:a16="http://schemas.microsoft.com/office/drawing/2014/main" id="{77946D18-E286-1F5B-27FA-9355A9724C3C}"/>
              </a:ext>
            </a:extLst>
          </p:cNvPr>
          <p:cNvSpPr>
            <a:spLocks noGrp="1"/>
          </p:cNvSpPr>
          <p:nvPr>
            <p:ph type="ctrTitle"/>
          </p:nvPr>
        </p:nvSpPr>
        <p:spPr>
          <a:xfrm>
            <a:off x="3215424" y="2325791"/>
            <a:ext cx="5760846" cy="1339832"/>
          </a:xfrm>
        </p:spPr>
        <p:txBody>
          <a:bodyPr>
            <a:normAutofit fontScale="90000"/>
          </a:bodyPr>
          <a:lstStyle/>
          <a:p>
            <a:r>
              <a:rPr lang="en-US" altLang="zh-CN" sz="5200" b="1" dirty="0">
                <a:latin typeface="宋体" panose="02010600030101010101" pitchFamily="2" charset="-122"/>
                <a:ea typeface="宋体" panose="02010600030101010101" pitchFamily="2" charset="-122"/>
              </a:rPr>
              <a:t>CAE</a:t>
            </a:r>
            <a:r>
              <a:rPr lang="zh-CN" altLang="en-US" sz="5200" b="1" dirty="0">
                <a:latin typeface="宋体" panose="02010600030101010101" pitchFamily="2" charset="-122"/>
                <a:ea typeface="宋体" panose="02010600030101010101" pitchFamily="2" charset="-122"/>
              </a:rPr>
              <a:t>软件网格渲染引擎开发</a:t>
            </a:r>
          </a:p>
        </p:txBody>
      </p:sp>
      <p:sp>
        <p:nvSpPr>
          <p:cNvPr id="3" name="副标题 2">
            <a:extLst>
              <a:ext uri="{FF2B5EF4-FFF2-40B4-BE49-F238E27FC236}">
                <a16:creationId xmlns:a16="http://schemas.microsoft.com/office/drawing/2014/main" id="{D2ABC051-EC2A-CC25-667A-F5367179730D}"/>
              </a:ext>
            </a:extLst>
          </p:cNvPr>
          <p:cNvSpPr>
            <a:spLocks noGrp="1"/>
          </p:cNvSpPr>
          <p:nvPr>
            <p:ph type="subTitle" idx="1"/>
          </p:nvPr>
        </p:nvSpPr>
        <p:spPr>
          <a:xfrm>
            <a:off x="3032774" y="4478701"/>
            <a:ext cx="6126146" cy="682079"/>
          </a:xfrm>
        </p:spPr>
        <p:txBody>
          <a:bodyPr>
            <a:normAutofit/>
          </a:bodyPr>
          <a:lstStyle/>
          <a:p>
            <a:r>
              <a:rPr lang="zh-CN" altLang="en-US" dirty="0">
                <a:latin typeface="宋体" panose="02010600030101010101" pitchFamily="2" charset="-122"/>
                <a:ea typeface="宋体" panose="02010600030101010101" pitchFamily="2" charset="-122"/>
              </a:rPr>
              <a:t>答辩人：邬志强  指导老师：崔向阳 教授</a:t>
            </a:r>
          </a:p>
        </p:txBody>
      </p:sp>
      <p:sp>
        <p:nvSpPr>
          <p:cNvPr id="54" name="副标题 2">
            <a:extLst>
              <a:ext uri="{FF2B5EF4-FFF2-40B4-BE49-F238E27FC236}">
                <a16:creationId xmlns:a16="http://schemas.microsoft.com/office/drawing/2014/main" id="{DE8CC516-1CAA-3434-D40F-00097452B35A}"/>
              </a:ext>
            </a:extLst>
          </p:cNvPr>
          <p:cNvSpPr txBox="1">
            <a:spLocks/>
          </p:cNvSpPr>
          <p:nvPr/>
        </p:nvSpPr>
        <p:spPr>
          <a:xfrm>
            <a:off x="4551002" y="5234344"/>
            <a:ext cx="3089690" cy="6820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宋体" panose="02010600030101010101" pitchFamily="2" charset="-122"/>
                <a:ea typeface="宋体" panose="02010600030101010101" pitchFamily="2" charset="-122"/>
              </a:rPr>
              <a:t>2023</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18</a:t>
            </a:r>
            <a:r>
              <a:rPr lang="zh-CN" altLang="en-US" dirty="0">
                <a:latin typeface="宋体" panose="02010600030101010101" pitchFamily="2" charset="-122"/>
                <a:ea typeface="宋体" panose="02010600030101010101" pitchFamily="2" charset="-122"/>
              </a:rPr>
              <a:t>日</a:t>
            </a:r>
          </a:p>
        </p:txBody>
      </p:sp>
    </p:spTree>
    <p:extLst>
      <p:ext uri="{BB962C8B-B14F-4D97-AF65-F5344CB8AC3E}">
        <p14:creationId xmlns:p14="http://schemas.microsoft.com/office/powerpoint/2010/main" val="2872381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10" y="274536"/>
            <a:ext cx="3877985"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第四部分：研究重点与难点</a:t>
            </a:r>
          </a:p>
        </p:txBody>
      </p:sp>
      <p:cxnSp>
        <p:nvCxnSpPr>
          <p:cNvPr id="11" name="直接连接符 10"/>
          <p:cNvCxnSpPr>
            <a:cxnSpLocks/>
          </p:cNvCxnSpPr>
          <p:nvPr/>
        </p:nvCxnSpPr>
        <p:spPr>
          <a:xfrm>
            <a:off x="5235652" y="2799576"/>
            <a:ext cx="2438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3D8762B-5515-B4BC-6343-83B7E861F47B}"/>
              </a:ext>
            </a:extLst>
          </p:cNvPr>
          <p:cNvSpPr txBox="1"/>
          <p:nvPr/>
        </p:nvSpPr>
        <p:spPr>
          <a:xfrm>
            <a:off x="309999" y="1582340"/>
            <a:ext cx="10786091" cy="471956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mn-ea"/>
              </a:rPr>
              <a:t>分别对几何、网格、后处理的数据结构进行调研学习分析</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endParaRPr lang="en-US" altLang="zh-CN" b="1" dirty="0">
              <a:latin typeface="+mn-ea"/>
            </a:endParaRPr>
          </a:p>
          <a:p>
            <a:pPr marL="285750" indent="-285750">
              <a:lnSpc>
                <a:spcPct val="200000"/>
              </a:lnSpc>
              <a:buFont typeface="Wingdings" panose="05000000000000000000" pitchFamily="2" charset="2"/>
              <a:buChar char="Ø"/>
            </a:pPr>
            <a:r>
              <a:rPr lang="zh-CN" altLang="en-US" b="1" dirty="0">
                <a:latin typeface="+mn-ea"/>
              </a:rPr>
              <a:t>解决方法：采用网格模型数据管理类，指针只存在于此类，其余数据均采用编号索引的方式，便于修改数据，管理数据；后处理则是构建了一个八叉树空间数据结构对其进行空间对象管理。</a:t>
            </a:r>
            <a:endParaRPr lang="en-US" altLang="zh-CN" b="1" dirty="0">
              <a:latin typeface="+mn-ea"/>
            </a:endParaRPr>
          </a:p>
        </p:txBody>
      </p:sp>
      <p:sp>
        <p:nvSpPr>
          <p:cNvPr id="5" name="文本框 4">
            <a:extLst>
              <a:ext uri="{FF2B5EF4-FFF2-40B4-BE49-F238E27FC236}">
                <a16:creationId xmlns:a16="http://schemas.microsoft.com/office/drawing/2014/main" id="{5CFA121B-868F-E832-1FDD-C4238B1C3ED8}"/>
              </a:ext>
            </a:extLst>
          </p:cNvPr>
          <p:cNvSpPr txBox="1"/>
          <p:nvPr/>
        </p:nvSpPr>
        <p:spPr>
          <a:xfrm>
            <a:off x="4392272" y="843677"/>
            <a:ext cx="3611298" cy="461665"/>
          </a:xfrm>
          <a:prstGeom prst="rect">
            <a:avLst/>
          </a:prstGeom>
          <a:noFill/>
          <a:ln>
            <a:solidFill>
              <a:schemeClr val="accent1">
                <a:lumMod val="60000"/>
                <a:lumOff val="40000"/>
              </a:schemeClr>
            </a:solidFill>
          </a:ln>
          <a:effectLst/>
        </p:spPr>
        <p:txBody>
          <a:bodyPr wrap="square">
            <a:spAutoFit/>
          </a:bodyPr>
          <a:lstStyle/>
          <a:p>
            <a:r>
              <a:rPr lang="zh-CN" altLang="en-US" sz="2400" b="1" dirty="0"/>
              <a:t>模型数据的存储及其操作</a:t>
            </a:r>
          </a:p>
        </p:txBody>
      </p:sp>
      <p:graphicFrame>
        <p:nvGraphicFramePr>
          <p:cNvPr id="6" name="表格 6">
            <a:extLst>
              <a:ext uri="{FF2B5EF4-FFF2-40B4-BE49-F238E27FC236}">
                <a16:creationId xmlns:a16="http://schemas.microsoft.com/office/drawing/2014/main" id="{DE9F1835-3F28-E400-136F-155E390784C9}"/>
              </a:ext>
            </a:extLst>
          </p:cNvPr>
          <p:cNvGraphicFramePr>
            <a:graphicFrameLocks noGrp="1"/>
          </p:cNvGraphicFramePr>
          <p:nvPr>
            <p:extLst>
              <p:ext uri="{D42A27DB-BD31-4B8C-83A1-F6EECF244321}">
                <p14:modId xmlns:p14="http://schemas.microsoft.com/office/powerpoint/2010/main" val="1922300431"/>
              </p:ext>
            </p:extLst>
          </p:nvPr>
        </p:nvGraphicFramePr>
        <p:xfrm>
          <a:off x="1427945" y="2046516"/>
          <a:ext cx="9110080" cy="2969160"/>
        </p:xfrm>
        <a:graphic>
          <a:graphicData uri="http://schemas.openxmlformats.org/drawingml/2006/table">
            <a:tbl>
              <a:tblPr firstRow="1" bandRow="1">
                <a:tableStyleId>{5C22544A-7EE6-4342-B048-85BDC9FD1C3A}</a:tableStyleId>
              </a:tblPr>
              <a:tblGrid>
                <a:gridCol w="2277520">
                  <a:extLst>
                    <a:ext uri="{9D8B030D-6E8A-4147-A177-3AD203B41FA5}">
                      <a16:colId xmlns:a16="http://schemas.microsoft.com/office/drawing/2014/main" val="1670816377"/>
                    </a:ext>
                  </a:extLst>
                </a:gridCol>
                <a:gridCol w="2277520">
                  <a:extLst>
                    <a:ext uri="{9D8B030D-6E8A-4147-A177-3AD203B41FA5}">
                      <a16:colId xmlns:a16="http://schemas.microsoft.com/office/drawing/2014/main" val="2847870640"/>
                    </a:ext>
                  </a:extLst>
                </a:gridCol>
                <a:gridCol w="2277520">
                  <a:extLst>
                    <a:ext uri="{9D8B030D-6E8A-4147-A177-3AD203B41FA5}">
                      <a16:colId xmlns:a16="http://schemas.microsoft.com/office/drawing/2014/main" val="1695468541"/>
                    </a:ext>
                  </a:extLst>
                </a:gridCol>
                <a:gridCol w="2277520">
                  <a:extLst>
                    <a:ext uri="{9D8B030D-6E8A-4147-A177-3AD203B41FA5}">
                      <a16:colId xmlns:a16="http://schemas.microsoft.com/office/drawing/2014/main" val="3414673171"/>
                    </a:ext>
                  </a:extLst>
                </a:gridCol>
              </a:tblGrid>
              <a:tr h="5020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zh-CN" altLang="en-US" b="1" dirty="0">
                        <a:latin typeface="+mn-ea"/>
                      </a:endParaRP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b="1" dirty="0">
                          <a:latin typeface="+mn-ea"/>
                        </a:rPr>
                        <a:t>几何</a:t>
                      </a:r>
                    </a:p>
                  </a:txBody>
                  <a:tcPr anchor="ctr"/>
                </a:tc>
                <a:tc>
                  <a:txBody>
                    <a:bodyPr/>
                    <a:lstStyle/>
                    <a:p>
                      <a:pPr algn="ctr"/>
                      <a:r>
                        <a:rPr lang="zh-CN" altLang="en-US" dirty="0"/>
                        <a:t>前处理网格</a:t>
                      </a:r>
                    </a:p>
                  </a:txBody>
                  <a:tcPr anchor="ctr"/>
                </a:tc>
                <a:tc>
                  <a:txBody>
                    <a:bodyPr/>
                    <a:lstStyle/>
                    <a:p>
                      <a:pPr algn="ctr"/>
                      <a:r>
                        <a:rPr lang="zh-CN" altLang="en-US" dirty="0"/>
                        <a:t>后处理网格</a:t>
                      </a:r>
                    </a:p>
                  </a:txBody>
                  <a:tcPr anchor="ctr"/>
                </a:tc>
                <a:extLst>
                  <a:ext uri="{0D108BD9-81ED-4DB2-BD59-A6C34878D82A}">
                    <a16:rowId xmlns:a16="http://schemas.microsoft.com/office/drawing/2014/main" val="3560256695"/>
                  </a:ext>
                </a:extLst>
              </a:tr>
              <a:tr h="502040">
                <a:tc>
                  <a:txBody>
                    <a:bodyPr/>
                    <a:lstStyle/>
                    <a:p>
                      <a:pPr algn="ctr"/>
                      <a:r>
                        <a:rPr lang="zh-CN" altLang="en-US" dirty="0"/>
                        <a:t>数据易变性</a:t>
                      </a:r>
                    </a:p>
                  </a:txBody>
                  <a:tcPr anchor="ctr"/>
                </a:tc>
                <a:tc>
                  <a:txBody>
                    <a:bodyPr/>
                    <a:lstStyle/>
                    <a:p>
                      <a:pPr algn="ctr"/>
                      <a:r>
                        <a:rPr lang="zh-CN" altLang="en-US" dirty="0"/>
                        <a:t>易变</a:t>
                      </a:r>
                    </a:p>
                  </a:txBody>
                  <a:tcPr anchor="ctr"/>
                </a:tc>
                <a:tc>
                  <a:txBody>
                    <a:bodyPr/>
                    <a:lstStyle/>
                    <a:p>
                      <a:pPr algn="ctr"/>
                      <a:r>
                        <a:rPr lang="zh-CN" altLang="en-US" dirty="0"/>
                        <a:t>易变</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dirty="0"/>
                        <a:t>不易变</a:t>
                      </a:r>
                    </a:p>
                  </a:txBody>
                  <a:tcPr anchor="ctr"/>
                </a:tc>
                <a:extLst>
                  <a:ext uri="{0D108BD9-81ED-4DB2-BD59-A6C34878D82A}">
                    <a16:rowId xmlns:a16="http://schemas.microsoft.com/office/drawing/2014/main" val="1712284566"/>
                  </a:ext>
                </a:extLst>
              </a:tr>
              <a:tr h="502040">
                <a:tc>
                  <a:txBody>
                    <a:bodyPr/>
                    <a:lstStyle/>
                    <a:p>
                      <a:pPr algn="ctr"/>
                      <a:r>
                        <a:rPr lang="zh-CN" altLang="en-US" dirty="0"/>
                        <a:t>网格类型</a:t>
                      </a:r>
                    </a:p>
                  </a:txBody>
                  <a:tcPr anchor="ctr"/>
                </a:tc>
                <a:tc>
                  <a:txBody>
                    <a:bodyPr/>
                    <a:lstStyle/>
                    <a:p>
                      <a:pPr algn="ctr"/>
                      <a:r>
                        <a:rPr lang="zh-CN" altLang="en-US" dirty="0"/>
                        <a:t>单一（三角形）</a:t>
                      </a:r>
                    </a:p>
                  </a:txBody>
                  <a:tcPr anchor="ctr"/>
                </a:tc>
                <a:tc>
                  <a:txBody>
                    <a:bodyPr/>
                    <a:lstStyle/>
                    <a:p>
                      <a:pPr algn="ctr"/>
                      <a:r>
                        <a:rPr lang="zh-CN" altLang="en-US" dirty="0"/>
                        <a:t>类型多</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dirty="0"/>
                        <a:t>类型多</a:t>
                      </a:r>
                    </a:p>
                  </a:txBody>
                  <a:tcPr anchor="ctr"/>
                </a:tc>
                <a:extLst>
                  <a:ext uri="{0D108BD9-81ED-4DB2-BD59-A6C34878D82A}">
                    <a16:rowId xmlns:a16="http://schemas.microsoft.com/office/drawing/2014/main" val="2387835594"/>
                  </a:ext>
                </a:extLst>
              </a:tr>
              <a:tr h="502040">
                <a:tc>
                  <a:txBody>
                    <a:bodyPr/>
                    <a:lstStyle/>
                    <a:p>
                      <a:pPr algn="ctr"/>
                      <a:r>
                        <a:rPr lang="zh-CN" altLang="en-US" dirty="0"/>
                        <a:t>层次结构</a:t>
                      </a:r>
                    </a:p>
                  </a:txBody>
                  <a:tcPr anchor="ctr"/>
                </a:tc>
                <a:tc>
                  <a:txBody>
                    <a:bodyPr/>
                    <a:lstStyle/>
                    <a:p>
                      <a:pPr algn="ctr"/>
                      <a:r>
                        <a:rPr lang="zh-CN" altLang="en-US" dirty="0"/>
                        <a:t>部件、几何实体、几何面、几何线（独立线、边界线、虚拓扑线）、几何点（独立点、线点）</a:t>
                      </a:r>
                    </a:p>
                  </a:txBody>
                  <a:tcPr anchor="ctr"/>
                </a:tc>
                <a:tc>
                  <a:txBody>
                    <a:bodyPr/>
                    <a:lstStyle/>
                    <a:p>
                      <a:pPr algn="ctr"/>
                      <a:r>
                        <a:rPr lang="zh-CN" altLang="en-US" dirty="0"/>
                        <a:t>部件、几何面（若存在）、几何线（若存在）、三个维度的网格、单元面</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dirty="0"/>
                        <a:t>部件、三个维度的网格、单元面</a:t>
                      </a:r>
                    </a:p>
                  </a:txBody>
                  <a:tcPr anchor="ctr"/>
                </a:tc>
                <a:extLst>
                  <a:ext uri="{0D108BD9-81ED-4DB2-BD59-A6C34878D82A}">
                    <a16:rowId xmlns:a16="http://schemas.microsoft.com/office/drawing/2014/main" val="3423740952"/>
                  </a:ext>
                </a:extLst>
              </a:tr>
            </a:tbl>
          </a:graphicData>
        </a:graphic>
      </p:graphicFrame>
    </p:spTree>
    <p:extLst>
      <p:ext uri="{BB962C8B-B14F-4D97-AF65-F5344CB8AC3E}">
        <p14:creationId xmlns:p14="http://schemas.microsoft.com/office/powerpoint/2010/main" val="1489356954"/>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10" y="274536"/>
            <a:ext cx="3877985"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第四部分：研究重点与难点</a:t>
            </a:r>
          </a:p>
        </p:txBody>
      </p:sp>
      <p:sp>
        <p:nvSpPr>
          <p:cNvPr id="5" name="文本框 4">
            <a:extLst>
              <a:ext uri="{FF2B5EF4-FFF2-40B4-BE49-F238E27FC236}">
                <a16:creationId xmlns:a16="http://schemas.microsoft.com/office/drawing/2014/main" id="{5CFA121B-868F-E832-1FDD-C4238B1C3ED8}"/>
              </a:ext>
            </a:extLst>
          </p:cNvPr>
          <p:cNvSpPr txBox="1"/>
          <p:nvPr/>
        </p:nvSpPr>
        <p:spPr>
          <a:xfrm>
            <a:off x="4392272" y="843677"/>
            <a:ext cx="3005121" cy="461665"/>
          </a:xfrm>
          <a:prstGeom prst="rect">
            <a:avLst/>
          </a:prstGeom>
          <a:noFill/>
          <a:ln>
            <a:solidFill>
              <a:schemeClr val="accent1">
                <a:lumMod val="60000"/>
                <a:lumOff val="40000"/>
              </a:schemeClr>
            </a:solidFill>
          </a:ln>
          <a:effectLst/>
        </p:spPr>
        <p:txBody>
          <a:bodyPr wrap="square">
            <a:spAutoFit/>
          </a:bodyPr>
          <a:lstStyle/>
          <a:p>
            <a:pPr algn="ctr"/>
            <a:r>
              <a:rPr lang="zh-CN" altLang="en-US" sz="2400" b="1" dirty="0"/>
              <a:t>纯网格的表面生成</a:t>
            </a:r>
          </a:p>
        </p:txBody>
      </p:sp>
      <p:sp>
        <p:nvSpPr>
          <p:cNvPr id="3" name="文本框 2">
            <a:extLst>
              <a:ext uri="{FF2B5EF4-FFF2-40B4-BE49-F238E27FC236}">
                <a16:creationId xmlns:a16="http://schemas.microsoft.com/office/drawing/2014/main" id="{1C11244D-AE08-644F-395F-652F16159D26}"/>
              </a:ext>
            </a:extLst>
          </p:cNvPr>
          <p:cNvSpPr txBox="1"/>
          <p:nvPr/>
        </p:nvSpPr>
        <p:spPr>
          <a:xfrm>
            <a:off x="763777" y="1767006"/>
            <a:ext cx="10262110" cy="4247317"/>
          </a:xfrm>
          <a:prstGeom prst="rect">
            <a:avLst/>
          </a:prstGeom>
          <a:noFill/>
        </p:spPr>
        <p:txBody>
          <a:bodyPr wrap="square">
            <a:spAutoFit/>
          </a:bodyPr>
          <a:lstStyle/>
          <a:p>
            <a:r>
              <a:rPr lang="zh-CN" altLang="en-US" b="1" dirty="0">
                <a:latin typeface="+mn-ea"/>
              </a:rPr>
              <a:t>表面生成的原因：</a:t>
            </a:r>
            <a:endParaRPr lang="en-US" altLang="zh-CN" b="1" dirty="0">
              <a:latin typeface="+mn-ea"/>
            </a:endParaRPr>
          </a:p>
          <a:p>
            <a:pPr marL="285750" indent="-285750">
              <a:buFont typeface="Wingdings" panose="05000000000000000000" pitchFamily="2" charset="2"/>
              <a:buChar char="Ø"/>
            </a:pPr>
            <a:r>
              <a:rPr lang="zh-CN" altLang="en-US" b="1" dirty="0">
                <a:latin typeface="+mn-ea"/>
              </a:rPr>
              <a:t>由于对纯网格文件直接进行实体网格的全部渲染，会导致渲染数据巨大</a:t>
            </a:r>
            <a:endParaRPr lang="en-US" altLang="zh-CN" b="1" dirty="0">
              <a:latin typeface="+mn-ea"/>
            </a:endParaRPr>
          </a:p>
          <a:p>
            <a:endParaRPr lang="en-US" altLang="zh-CN" b="1" dirty="0">
              <a:latin typeface="+mn-ea"/>
            </a:endParaRPr>
          </a:p>
          <a:p>
            <a:r>
              <a:rPr lang="zh-CN" altLang="en-US" b="1" dirty="0">
                <a:latin typeface="+mn-ea"/>
              </a:rPr>
              <a:t>难点：</a:t>
            </a:r>
            <a:endParaRPr lang="en-US" altLang="zh-CN" b="1" dirty="0">
              <a:latin typeface="+mn-ea"/>
            </a:endParaRPr>
          </a:p>
          <a:p>
            <a:pPr marL="285750" indent="-285750">
              <a:buFont typeface="Wingdings" panose="05000000000000000000" pitchFamily="2" charset="2"/>
              <a:buChar char="Ø"/>
            </a:pPr>
            <a:r>
              <a:rPr lang="zh-CN" altLang="en-US" b="1" dirty="0">
                <a:latin typeface="+mn-ea"/>
              </a:rPr>
              <a:t>需要能够处理不同形状的实体网格，如四面体、三棱柱、四棱锥、六面体等</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难点：需要对面片判断是否被其他面片所共有，当实体网格数量庞大时，算法需要高效的进行比较操作</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r>
              <a:rPr lang="zh-CN" altLang="en-US" b="1" dirty="0">
                <a:latin typeface="+mn-ea"/>
              </a:rPr>
              <a:t>解决方法：</a:t>
            </a:r>
            <a:endParaRPr lang="en-US" altLang="zh-CN" b="1" dirty="0">
              <a:latin typeface="+mn-ea"/>
            </a:endParaRPr>
          </a:p>
          <a:p>
            <a:pPr marL="285750" indent="-285750">
              <a:buFont typeface="Wingdings" panose="05000000000000000000" pitchFamily="2" charset="2"/>
              <a:buChar char="Ø"/>
            </a:pPr>
            <a:r>
              <a:rPr lang="zh-CN" altLang="en-US" b="1" dirty="0">
                <a:latin typeface="+mn-ea"/>
              </a:rPr>
              <a:t>利用键值对容器的方法，对节点顺序进行排序，判断是否重复；</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r>
              <a:rPr lang="zh-CN" altLang="en-US" b="1" dirty="0">
                <a:latin typeface="+mn-ea"/>
              </a:rPr>
              <a:t>利用单元面的性质：共有面的索引顺序是相反的，最小节点编号；</a:t>
            </a:r>
            <a:endParaRPr lang="en-US" altLang="zh-CN" b="1" dirty="0">
              <a:latin typeface="+mn-ea"/>
            </a:endParaRPr>
          </a:p>
        </p:txBody>
      </p:sp>
    </p:spTree>
    <p:extLst>
      <p:ext uri="{BB962C8B-B14F-4D97-AF65-F5344CB8AC3E}">
        <p14:creationId xmlns:p14="http://schemas.microsoft.com/office/powerpoint/2010/main" val="3685746182"/>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10" y="274536"/>
            <a:ext cx="3877985"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第四部分：研究重点与难点</a:t>
            </a:r>
          </a:p>
        </p:txBody>
      </p:sp>
      <p:sp>
        <p:nvSpPr>
          <p:cNvPr id="32" name="文本框 31">
            <a:extLst>
              <a:ext uri="{FF2B5EF4-FFF2-40B4-BE49-F238E27FC236}">
                <a16:creationId xmlns:a16="http://schemas.microsoft.com/office/drawing/2014/main" id="{D3D8762B-5515-B4BC-6343-83B7E861F47B}"/>
              </a:ext>
            </a:extLst>
          </p:cNvPr>
          <p:cNvSpPr txBox="1"/>
          <p:nvPr/>
        </p:nvSpPr>
        <p:spPr>
          <a:xfrm>
            <a:off x="309999" y="1582340"/>
            <a:ext cx="10775817" cy="4801314"/>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mn-ea"/>
              </a:rPr>
              <a:t>在前处理网格、几何和后处理网格的一些顶点缓冲数据的个数和格式不一样</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endParaRPr lang="en-US" altLang="zh-CN" b="1" dirty="0">
              <a:latin typeface="+mn-ea"/>
            </a:endParaRPr>
          </a:p>
          <a:p>
            <a:pPr marL="285750" indent="-285750">
              <a:buFont typeface="Wingdings" panose="05000000000000000000" pitchFamily="2" charset="2"/>
              <a:buChar char="Ø"/>
            </a:pPr>
            <a:r>
              <a:rPr lang="zh-CN" altLang="en-US" b="1" dirty="0">
                <a:latin typeface="+mn-ea"/>
              </a:rPr>
              <a:t>解决方法：采用模板对基础渲染框架进行搭建，在主框架中只需要对指定的渲染对象进行渲染即可</a:t>
            </a:r>
            <a:endParaRPr lang="en-US" altLang="zh-CN" b="1" dirty="0">
              <a:latin typeface="+mn-ea"/>
            </a:endParaRPr>
          </a:p>
        </p:txBody>
      </p:sp>
      <p:sp>
        <p:nvSpPr>
          <p:cNvPr id="5" name="文本框 4">
            <a:extLst>
              <a:ext uri="{FF2B5EF4-FFF2-40B4-BE49-F238E27FC236}">
                <a16:creationId xmlns:a16="http://schemas.microsoft.com/office/drawing/2014/main" id="{5CFA121B-868F-E832-1FDD-C4238B1C3ED8}"/>
              </a:ext>
            </a:extLst>
          </p:cNvPr>
          <p:cNvSpPr txBox="1"/>
          <p:nvPr/>
        </p:nvSpPr>
        <p:spPr>
          <a:xfrm>
            <a:off x="4002675" y="928438"/>
            <a:ext cx="4186649" cy="461665"/>
          </a:xfrm>
          <a:prstGeom prst="rect">
            <a:avLst/>
          </a:prstGeom>
          <a:noFill/>
          <a:ln>
            <a:solidFill>
              <a:schemeClr val="accent1">
                <a:lumMod val="60000"/>
                <a:lumOff val="40000"/>
              </a:schemeClr>
            </a:solidFill>
          </a:ln>
          <a:effectLst/>
        </p:spPr>
        <p:txBody>
          <a:bodyPr wrap="square">
            <a:spAutoFit/>
          </a:bodyPr>
          <a:lstStyle/>
          <a:p>
            <a:pPr algn="ctr"/>
            <a:r>
              <a:rPr lang="zh-CN" altLang="en-US" sz="2400" b="1" dirty="0"/>
              <a:t>基础渲染框架与主框架搭建</a:t>
            </a:r>
          </a:p>
        </p:txBody>
      </p:sp>
      <p:pic>
        <p:nvPicPr>
          <p:cNvPr id="6" name="图片 5">
            <a:extLst>
              <a:ext uri="{FF2B5EF4-FFF2-40B4-BE49-F238E27FC236}">
                <a16:creationId xmlns:a16="http://schemas.microsoft.com/office/drawing/2014/main" id="{234C20E8-7DF3-9FC0-345E-3504589B2F34}"/>
              </a:ext>
            </a:extLst>
          </p:cNvPr>
          <p:cNvPicPr>
            <a:picLocks noChangeAspect="1"/>
          </p:cNvPicPr>
          <p:nvPr/>
        </p:nvPicPr>
        <p:blipFill rotWithShape="1">
          <a:blip r:embed="rId3"/>
          <a:srcRect l="6321" t="12983" r="9892" b="12439"/>
          <a:stretch/>
        </p:blipFill>
        <p:spPr>
          <a:xfrm>
            <a:off x="5239818" y="2295318"/>
            <a:ext cx="5519317" cy="2718471"/>
          </a:xfrm>
          <a:prstGeom prst="rect">
            <a:avLst/>
          </a:prstGeom>
        </p:spPr>
      </p:pic>
      <p:pic>
        <p:nvPicPr>
          <p:cNvPr id="7" name="图片 6">
            <a:extLst>
              <a:ext uri="{FF2B5EF4-FFF2-40B4-BE49-F238E27FC236}">
                <a16:creationId xmlns:a16="http://schemas.microsoft.com/office/drawing/2014/main" id="{1C5BB417-620D-14C5-B095-A44719D77A90}"/>
              </a:ext>
            </a:extLst>
          </p:cNvPr>
          <p:cNvPicPr>
            <a:picLocks noChangeAspect="1"/>
          </p:cNvPicPr>
          <p:nvPr/>
        </p:nvPicPr>
        <p:blipFill rotWithShape="1">
          <a:blip r:embed="rId4"/>
          <a:srcRect l="7344" t="8138" r="8297" b="8546"/>
          <a:stretch/>
        </p:blipFill>
        <p:spPr>
          <a:xfrm>
            <a:off x="215756" y="1918281"/>
            <a:ext cx="5024063" cy="3942558"/>
          </a:xfrm>
          <a:prstGeom prst="rect">
            <a:avLst/>
          </a:prstGeom>
        </p:spPr>
      </p:pic>
    </p:spTree>
    <p:extLst>
      <p:ext uri="{BB962C8B-B14F-4D97-AF65-F5344CB8AC3E}">
        <p14:creationId xmlns:p14="http://schemas.microsoft.com/office/powerpoint/2010/main" val="1030345829"/>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10" y="274536"/>
            <a:ext cx="3877985"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第四部分：研究重点与难点</a:t>
            </a:r>
          </a:p>
        </p:txBody>
      </p:sp>
      <p:sp>
        <p:nvSpPr>
          <p:cNvPr id="32" name="文本框 31">
            <a:extLst>
              <a:ext uri="{FF2B5EF4-FFF2-40B4-BE49-F238E27FC236}">
                <a16:creationId xmlns:a16="http://schemas.microsoft.com/office/drawing/2014/main" id="{D3D8762B-5515-B4BC-6343-83B7E861F47B}"/>
              </a:ext>
            </a:extLst>
          </p:cNvPr>
          <p:cNvSpPr txBox="1"/>
          <p:nvPr/>
        </p:nvSpPr>
        <p:spPr>
          <a:xfrm>
            <a:off x="309999" y="1582340"/>
            <a:ext cx="10775817" cy="4996561"/>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b="1" dirty="0">
                <a:latin typeface="+mn-ea"/>
              </a:rPr>
              <a:t>如何对具有大量网格的模型快速进行单选和矩形、多边形和圆形框选</a:t>
            </a:r>
            <a:endParaRPr lang="en-US" altLang="zh-CN" b="1" dirty="0">
              <a:latin typeface="+mn-ea"/>
            </a:endParaRPr>
          </a:p>
          <a:p>
            <a:pPr marL="285750" indent="-285750">
              <a:lnSpc>
                <a:spcPct val="200000"/>
              </a:lnSpc>
              <a:buFont typeface="Wingdings" panose="05000000000000000000" pitchFamily="2" charset="2"/>
              <a:buChar char="Ø"/>
            </a:pPr>
            <a:r>
              <a:rPr lang="zh-CN" altLang="en-US" b="1" dirty="0">
                <a:latin typeface="+mn-ea"/>
              </a:rPr>
              <a:t>解决方法：</a:t>
            </a:r>
            <a:endParaRPr lang="en-US" altLang="zh-CN" b="1" dirty="0">
              <a:latin typeface="+mn-ea"/>
            </a:endParaRPr>
          </a:p>
          <a:p>
            <a:pPr marL="285750" indent="-285750">
              <a:lnSpc>
                <a:spcPct val="200000"/>
              </a:lnSpc>
              <a:buFont typeface="Wingdings" panose="05000000000000000000" pitchFamily="2" charset="2"/>
              <a:buChar char="Ø"/>
            </a:pPr>
            <a:r>
              <a:rPr lang="zh-CN" altLang="en-US" b="1" dirty="0">
                <a:latin typeface="+mn-ea"/>
              </a:rPr>
              <a:t>单选：</a:t>
            </a:r>
            <a:endParaRPr lang="en-US" altLang="zh-CN" b="1" dirty="0">
              <a:latin typeface="+mn-ea"/>
            </a:endParaRPr>
          </a:p>
          <a:p>
            <a:pPr marL="342900" indent="-342900">
              <a:lnSpc>
                <a:spcPct val="200000"/>
              </a:lnSpc>
              <a:buFont typeface="+mj-lt"/>
              <a:buAutoNum type="arabicPeriod"/>
            </a:pPr>
            <a:r>
              <a:rPr lang="zh-CN" altLang="en-US" b="1" dirty="0">
                <a:latin typeface="+mn-ea"/>
              </a:rPr>
              <a:t>将单选的二维屏幕位置转化为三维模型空间点</a:t>
            </a:r>
            <a:endParaRPr lang="en-US" altLang="zh-CN" b="1" dirty="0">
              <a:latin typeface="+mn-ea"/>
            </a:endParaRPr>
          </a:p>
          <a:p>
            <a:pPr marL="342900" indent="-342900">
              <a:lnSpc>
                <a:spcPct val="200000"/>
              </a:lnSpc>
              <a:buFont typeface="+mj-lt"/>
              <a:buAutoNum type="arabicPeriod"/>
            </a:pPr>
            <a:r>
              <a:rPr lang="zh-CN" altLang="en-US" b="1" dirty="0">
                <a:latin typeface="+mn-ea"/>
              </a:rPr>
              <a:t>判断点是否部件的</a:t>
            </a:r>
            <a:r>
              <a:rPr lang="en-US" altLang="zh-CN" b="1" dirty="0">
                <a:latin typeface="+mn-ea"/>
              </a:rPr>
              <a:t>AABB</a:t>
            </a:r>
            <a:r>
              <a:rPr lang="zh-CN" altLang="en-US" b="1" dirty="0">
                <a:latin typeface="+mn-ea"/>
              </a:rPr>
              <a:t>扩大包围盒内</a:t>
            </a:r>
            <a:endParaRPr lang="en-US" altLang="zh-CN" b="1" dirty="0">
              <a:latin typeface="+mn-ea"/>
            </a:endParaRPr>
          </a:p>
          <a:p>
            <a:pPr marL="342900" indent="-342900">
              <a:lnSpc>
                <a:spcPct val="200000"/>
              </a:lnSpc>
              <a:buFont typeface="+mj-lt"/>
              <a:buAutoNum type="arabicPeriod"/>
            </a:pPr>
            <a:r>
              <a:rPr lang="zh-CN" altLang="en-US" b="1" dirty="0">
                <a:latin typeface="+mn-ea"/>
              </a:rPr>
              <a:t>判断点是否在下一层次的</a:t>
            </a:r>
            <a:r>
              <a:rPr lang="en-US" altLang="zh-CN" b="1" dirty="0">
                <a:latin typeface="+mn-ea"/>
              </a:rPr>
              <a:t>AABB</a:t>
            </a:r>
            <a:r>
              <a:rPr lang="zh-CN" altLang="en-US" b="1" dirty="0">
                <a:latin typeface="+mn-ea"/>
              </a:rPr>
              <a:t>扩大包围盒内（若有）</a:t>
            </a:r>
            <a:endParaRPr lang="en-US" altLang="zh-CN" b="1" dirty="0">
              <a:latin typeface="+mn-ea"/>
            </a:endParaRPr>
          </a:p>
          <a:p>
            <a:pPr marL="342900" indent="-342900">
              <a:lnSpc>
                <a:spcPct val="200000"/>
              </a:lnSpc>
              <a:buFont typeface="+mj-lt"/>
              <a:buAutoNum type="arabicPeriod"/>
            </a:pPr>
            <a:r>
              <a:rPr lang="zh-CN" altLang="en-US" b="1" dirty="0">
                <a:latin typeface="+mn-ea"/>
              </a:rPr>
              <a:t>将三维网格投影至二维空间中，在二维空间内比较单选的二维点所在的矩形是否与三维网格有碰撞</a:t>
            </a:r>
            <a:endParaRPr lang="en-US" altLang="zh-CN" b="1" dirty="0">
              <a:latin typeface="+mn-ea"/>
            </a:endParaRPr>
          </a:p>
          <a:p>
            <a:pPr marL="342900" indent="-342900">
              <a:lnSpc>
                <a:spcPct val="200000"/>
              </a:lnSpc>
              <a:buFont typeface="+mj-lt"/>
              <a:buAutoNum type="arabicPeriod"/>
            </a:pPr>
            <a:endParaRPr lang="en-US" altLang="zh-CN" b="1" dirty="0">
              <a:latin typeface="+mn-ea"/>
            </a:endParaRPr>
          </a:p>
          <a:p>
            <a:pPr marL="285750" indent="-285750">
              <a:lnSpc>
                <a:spcPct val="200000"/>
              </a:lnSpc>
              <a:buFont typeface="Wingdings" panose="05000000000000000000" pitchFamily="2" charset="2"/>
              <a:buChar char="Ø"/>
            </a:pPr>
            <a:r>
              <a:rPr lang="zh-CN" altLang="en-US" b="1" dirty="0">
                <a:latin typeface="+mn-ea"/>
              </a:rPr>
              <a:t>框选类似，只是将单选的二维屏幕点转化为了多边形，判断多边形与三维网格是否存在碰撞</a:t>
            </a:r>
            <a:endParaRPr lang="en-US" altLang="zh-CN" b="1" dirty="0">
              <a:latin typeface="+mn-ea"/>
            </a:endParaRPr>
          </a:p>
        </p:txBody>
      </p:sp>
      <p:sp>
        <p:nvSpPr>
          <p:cNvPr id="5" name="文本框 4">
            <a:extLst>
              <a:ext uri="{FF2B5EF4-FFF2-40B4-BE49-F238E27FC236}">
                <a16:creationId xmlns:a16="http://schemas.microsoft.com/office/drawing/2014/main" id="{5CFA121B-868F-E832-1FDD-C4238B1C3ED8}"/>
              </a:ext>
            </a:extLst>
          </p:cNvPr>
          <p:cNvSpPr txBox="1"/>
          <p:nvPr/>
        </p:nvSpPr>
        <p:spPr>
          <a:xfrm>
            <a:off x="4002675" y="928438"/>
            <a:ext cx="4186649" cy="461665"/>
          </a:xfrm>
          <a:prstGeom prst="rect">
            <a:avLst/>
          </a:prstGeom>
          <a:noFill/>
          <a:ln>
            <a:solidFill>
              <a:schemeClr val="accent1">
                <a:lumMod val="60000"/>
                <a:lumOff val="40000"/>
              </a:schemeClr>
            </a:solidFill>
          </a:ln>
          <a:effectLst/>
        </p:spPr>
        <p:txBody>
          <a:bodyPr wrap="square">
            <a:spAutoFit/>
          </a:bodyPr>
          <a:lstStyle/>
          <a:p>
            <a:pPr algn="ctr"/>
            <a:r>
              <a:rPr lang="zh-CN" altLang="en-US" sz="2400" b="1" dirty="0"/>
              <a:t>拾取的碰撞算法</a:t>
            </a:r>
          </a:p>
        </p:txBody>
      </p:sp>
    </p:spTree>
    <p:extLst>
      <p:ext uri="{BB962C8B-B14F-4D97-AF65-F5344CB8AC3E}">
        <p14:creationId xmlns:p14="http://schemas.microsoft.com/office/powerpoint/2010/main" val="1115000288"/>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10" y="274536"/>
            <a:ext cx="3877985"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第四部分：研究重点与难点</a:t>
            </a:r>
          </a:p>
        </p:txBody>
      </p:sp>
      <p:sp>
        <p:nvSpPr>
          <p:cNvPr id="32" name="文本框 31">
            <a:extLst>
              <a:ext uri="{FF2B5EF4-FFF2-40B4-BE49-F238E27FC236}">
                <a16:creationId xmlns:a16="http://schemas.microsoft.com/office/drawing/2014/main" id="{D3D8762B-5515-B4BC-6343-83B7E861F47B}"/>
              </a:ext>
            </a:extLst>
          </p:cNvPr>
          <p:cNvSpPr txBox="1"/>
          <p:nvPr/>
        </p:nvSpPr>
        <p:spPr>
          <a:xfrm>
            <a:off x="309999" y="1582340"/>
            <a:ext cx="10775817" cy="461568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latin typeface="+mn-ea"/>
              </a:rPr>
              <a:t>在云图中的颜色是由后处理标量变量数据的最小值和最大值决定的，若需要生成某个值的颜色，则需要对其进行线性插值，但是如若在渲染前，对每一个节点或者单元的数据进行插值计算颜色无疑是非常费时的，且不能实时改变最小最大值；</a:t>
            </a:r>
            <a:endParaRPr lang="en-US" altLang="zh-CN" b="1" dirty="0">
              <a:latin typeface="+mn-ea"/>
            </a:endParaRPr>
          </a:p>
          <a:p>
            <a:pPr>
              <a:lnSpc>
                <a:spcPct val="150000"/>
              </a:lnSpc>
            </a:pP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解决方法：通过采用颜色映射的方法，将标量数据映射为颜色，步骤如下：</a:t>
            </a:r>
            <a:endParaRPr lang="en-US" altLang="zh-CN" b="1" dirty="0">
              <a:latin typeface="+mn-ea"/>
            </a:endParaRPr>
          </a:p>
          <a:p>
            <a:pPr marL="342900" indent="-342900">
              <a:lnSpc>
                <a:spcPct val="150000"/>
              </a:lnSpc>
              <a:buFont typeface="+mj-lt"/>
              <a:buAutoNum type="arabicPeriod"/>
            </a:pPr>
            <a:r>
              <a:rPr lang="zh-CN" altLang="en-US" b="1" dirty="0">
                <a:latin typeface="+mn-ea"/>
              </a:rPr>
              <a:t>选择一种起始颜色，例如蓝色</a:t>
            </a:r>
          </a:p>
          <a:p>
            <a:pPr marL="342900" indent="-342900">
              <a:lnSpc>
                <a:spcPct val="150000"/>
              </a:lnSpc>
              <a:buFont typeface="+mj-lt"/>
              <a:buAutoNum type="arabicPeriod"/>
            </a:pPr>
            <a:r>
              <a:rPr lang="zh-CN" altLang="en-US" b="1" dirty="0">
                <a:latin typeface="+mn-ea"/>
              </a:rPr>
              <a:t>选择一种结束颜色，例如红色</a:t>
            </a:r>
          </a:p>
          <a:p>
            <a:pPr marL="342900" indent="-342900">
              <a:lnSpc>
                <a:spcPct val="150000"/>
              </a:lnSpc>
              <a:buFont typeface="+mj-lt"/>
              <a:buAutoNum type="arabicPeriod"/>
            </a:pPr>
            <a:r>
              <a:rPr lang="zh-CN" altLang="en-US" b="1" dirty="0">
                <a:latin typeface="+mn-ea"/>
              </a:rPr>
              <a:t>确定彩虹表中颜色的数量，可以根据需要自定义数量</a:t>
            </a:r>
            <a:endParaRPr lang="en-US" altLang="zh-CN" b="1" dirty="0">
              <a:latin typeface="+mn-ea"/>
            </a:endParaRPr>
          </a:p>
          <a:p>
            <a:pPr marL="342900" indent="-342900">
              <a:lnSpc>
                <a:spcPct val="150000"/>
              </a:lnSpc>
              <a:buFont typeface="+mj-lt"/>
              <a:buAutoNum type="arabicPeriod"/>
            </a:pPr>
            <a:r>
              <a:rPr lang="zh-CN" altLang="en-US" b="1" dirty="0">
                <a:latin typeface="+mn-ea"/>
              </a:rPr>
              <a:t>在起始颜色和结束颜色之间进行颜色插值，生成一系列中间颜色</a:t>
            </a:r>
            <a:endParaRPr lang="en-US" altLang="zh-CN" b="1" dirty="0">
              <a:latin typeface="+mn-ea"/>
            </a:endParaRPr>
          </a:p>
          <a:p>
            <a:pPr marL="342900" indent="-342900">
              <a:lnSpc>
                <a:spcPct val="150000"/>
              </a:lnSpc>
              <a:buFont typeface="+mj-lt"/>
              <a:buAutoNum type="arabicPeriod"/>
            </a:pPr>
            <a:r>
              <a:rPr lang="zh-CN" altLang="en-US" b="1" dirty="0">
                <a:latin typeface="+mn-ea"/>
              </a:rPr>
              <a:t>将这一系列的值存储到数组中，当做一维纹理存储到</a:t>
            </a:r>
            <a:r>
              <a:rPr lang="en-US" altLang="zh-CN" b="1" dirty="0">
                <a:latin typeface="+mn-ea"/>
              </a:rPr>
              <a:t>GPU</a:t>
            </a:r>
            <a:r>
              <a:rPr lang="zh-CN" altLang="en-US" b="1" dirty="0">
                <a:latin typeface="+mn-ea"/>
              </a:rPr>
              <a:t>缓存中</a:t>
            </a:r>
            <a:endParaRPr lang="en-US" altLang="zh-CN" b="1" dirty="0">
              <a:latin typeface="+mn-ea"/>
            </a:endParaRPr>
          </a:p>
          <a:p>
            <a:pPr marL="342900" indent="-342900">
              <a:lnSpc>
                <a:spcPct val="150000"/>
              </a:lnSpc>
              <a:buFont typeface="+mj-lt"/>
              <a:buAutoNum type="arabicPeriod"/>
            </a:pPr>
            <a:r>
              <a:rPr lang="zh-CN" altLang="en-US" b="1" dirty="0">
                <a:latin typeface="+mn-ea"/>
              </a:rPr>
              <a:t>在</a:t>
            </a:r>
            <a:r>
              <a:rPr lang="en-US" altLang="zh-CN" b="1" dirty="0">
                <a:latin typeface="+mn-ea"/>
              </a:rPr>
              <a:t>GLSL</a:t>
            </a:r>
            <a:r>
              <a:rPr lang="zh-CN" altLang="en-US" b="1" dirty="0">
                <a:latin typeface="+mn-ea"/>
              </a:rPr>
              <a:t>中利用等差数列或等比数列获取在最值中的比例，再与一维纹理采样生成颜色值</a:t>
            </a:r>
            <a:endParaRPr lang="en-US" altLang="zh-CN" b="1" dirty="0">
              <a:latin typeface="+mn-ea"/>
            </a:endParaRPr>
          </a:p>
        </p:txBody>
      </p:sp>
      <p:sp>
        <p:nvSpPr>
          <p:cNvPr id="5" name="文本框 4">
            <a:extLst>
              <a:ext uri="{FF2B5EF4-FFF2-40B4-BE49-F238E27FC236}">
                <a16:creationId xmlns:a16="http://schemas.microsoft.com/office/drawing/2014/main" id="{5CFA121B-868F-E832-1FDD-C4238B1C3ED8}"/>
              </a:ext>
            </a:extLst>
          </p:cNvPr>
          <p:cNvSpPr txBox="1"/>
          <p:nvPr/>
        </p:nvSpPr>
        <p:spPr>
          <a:xfrm>
            <a:off x="4002675" y="928438"/>
            <a:ext cx="4186649" cy="461665"/>
          </a:xfrm>
          <a:prstGeom prst="rect">
            <a:avLst/>
          </a:prstGeom>
          <a:noFill/>
          <a:ln>
            <a:solidFill>
              <a:schemeClr val="accent1">
                <a:lumMod val="60000"/>
                <a:lumOff val="40000"/>
              </a:schemeClr>
            </a:solidFill>
          </a:ln>
          <a:effectLst/>
        </p:spPr>
        <p:txBody>
          <a:bodyPr wrap="square">
            <a:spAutoFit/>
          </a:bodyPr>
          <a:lstStyle/>
          <a:p>
            <a:pPr algn="ctr"/>
            <a:r>
              <a:rPr lang="zh-CN" altLang="en-US" sz="2400" b="1" dirty="0"/>
              <a:t>后处理云图颜色表的生成</a:t>
            </a:r>
          </a:p>
        </p:txBody>
      </p:sp>
      <p:grpSp>
        <p:nvGrpSpPr>
          <p:cNvPr id="8" name="组合 7">
            <a:extLst>
              <a:ext uri="{FF2B5EF4-FFF2-40B4-BE49-F238E27FC236}">
                <a16:creationId xmlns:a16="http://schemas.microsoft.com/office/drawing/2014/main" id="{68A406E2-8750-920B-B2D8-734C4EBCFA1A}"/>
              </a:ext>
            </a:extLst>
          </p:cNvPr>
          <p:cNvGrpSpPr/>
          <p:nvPr/>
        </p:nvGrpSpPr>
        <p:grpSpPr>
          <a:xfrm>
            <a:off x="8470447" y="2685569"/>
            <a:ext cx="3525592" cy="3009024"/>
            <a:chOff x="8470447" y="2685569"/>
            <a:chExt cx="3525592" cy="3009024"/>
          </a:xfrm>
        </p:grpSpPr>
        <p:pic>
          <p:nvPicPr>
            <p:cNvPr id="2" name="图片 1">
              <a:extLst>
                <a:ext uri="{FF2B5EF4-FFF2-40B4-BE49-F238E27FC236}">
                  <a16:creationId xmlns:a16="http://schemas.microsoft.com/office/drawing/2014/main" id="{015AE386-87A6-6A2E-1EF3-2424DBF7BD3C}"/>
                </a:ext>
              </a:extLst>
            </p:cNvPr>
            <p:cNvPicPr>
              <a:picLocks noChangeAspect="1"/>
            </p:cNvPicPr>
            <p:nvPr/>
          </p:nvPicPr>
          <p:blipFill>
            <a:blip r:embed="rId3"/>
            <a:stretch>
              <a:fillRect/>
            </a:stretch>
          </p:blipFill>
          <p:spPr>
            <a:xfrm>
              <a:off x="8470447" y="2685570"/>
              <a:ext cx="1742066" cy="3009023"/>
            </a:xfrm>
            <a:prstGeom prst="rect">
              <a:avLst/>
            </a:prstGeom>
          </p:spPr>
        </p:pic>
        <p:pic>
          <p:nvPicPr>
            <p:cNvPr id="3" name="图片 2">
              <a:extLst>
                <a:ext uri="{FF2B5EF4-FFF2-40B4-BE49-F238E27FC236}">
                  <a16:creationId xmlns:a16="http://schemas.microsoft.com/office/drawing/2014/main" id="{5FBB2825-B237-A3FE-C53A-79575F199093}"/>
                </a:ext>
              </a:extLst>
            </p:cNvPr>
            <p:cNvPicPr>
              <a:picLocks noChangeAspect="1"/>
            </p:cNvPicPr>
            <p:nvPr/>
          </p:nvPicPr>
          <p:blipFill>
            <a:blip r:embed="rId4"/>
            <a:stretch>
              <a:fillRect/>
            </a:stretch>
          </p:blipFill>
          <p:spPr>
            <a:xfrm>
              <a:off x="10287909" y="2685569"/>
              <a:ext cx="1708130" cy="3009023"/>
            </a:xfrm>
            <a:prstGeom prst="rect">
              <a:avLst/>
            </a:prstGeom>
          </p:spPr>
        </p:pic>
      </p:grpSp>
    </p:spTree>
    <p:extLst>
      <p:ext uri="{BB962C8B-B14F-4D97-AF65-F5344CB8AC3E}">
        <p14:creationId xmlns:p14="http://schemas.microsoft.com/office/powerpoint/2010/main" val="30090595"/>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10" y="274536"/>
            <a:ext cx="3877985"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第四部分：研究重点与难点</a:t>
            </a:r>
          </a:p>
        </p:txBody>
      </p:sp>
      <p:sp>
        <p:nvSpPr>
          <p:cNvPr id="32" name="文本框 31">
            <a:extLst>
              <a:ext uri="{FF2B5EF4-FFF2-40B4-BE49-F238E27FC236}">
                <a16:creationId xmlns:a16="http://schemas.microsoft.com/office/drawing/2014/main" id="{D3D8762B-5515-B4BC-6343-83B7E861F47B}"/>
              </a:ext>
            </a:extLst>
          </p:cNvPr>
          <p:cNvSpPr txBox="1"/>
          <p:nvPr/>
        </p:nvSpPr>
        <p:spPr>
          <a:xfrm>
            <a:off x="309999" y="1582340"/>
            <a:ext cx="10775817" cy="253819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latin typeface="+mn-ea"/>
              </a:rPr>
              <a:t>难点：切片图数据的提取，插值方法的选择</a:t>
            </a:r>
            <a:endParaRPr lang="en-US" altLang="zh-CN" b="1" dirty="0">
              <a:latin typeface="+mn-ea"/>
            </a:endParaRPr>
          </a:p>
          <a:p>
            <a:pPr marL="285750" indent="-285750">
              <a:lnSpc>
                <a:spcPct val="150000"/>
              </a:lnSpc>
              <a:buFont typeface="Wingdings" panose="05000000000000000000" pitchFamily="2" charset="2"/>
              <a:buChar char="Ø"/>
            </a:pP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解决方法：</a:t>
            </a:r>
            <a:endParaRPr lang="en-US" altLang="zh-CN" b="1" dirty="0">
              <a:latin typeface="+mn-ea"/>
            </a:endParaRPr>
          </a:p>
          <a:p>
            <a:pPr marL="342900" indent="-342900">
              <a:lnSpc>
                <a:spcPct val="150000"/>
              </a:lnSpc>
              <a:buFont typeface="+mj-lt"/>
              <a:buAutoNum type="arabicPeriod"/>
            </a:pPr>
            <a:r>
              <a:rPr lang="zh-CN" altLang="en-US" b="1" dirty="0">
                <a:latin typeface="+mn-ea"/>
              </a:rPr>
              <a:t>核心思想则是将三维网格的单元线与平面求交点</a:t>
            </a:r>
            <a:endParaRPr lang="en-US" altLang="zh-CN" b="1" dirty="0">
              <a:latin typeface="+mn-ea"/>
            </a:endParaRPr>
          </a:p>
          <a:p>
            <a:pPr marL="342900" indent="-342900">
              <a:lnSpc>
                <a:spcPct val="150000"/>
              </a:lnSpc>
              <a:buFont typeface="+mj-lt"/>
              <a:buAutoNum type="arabicPeriod"/>
            </a:pPr>
            <a:r>
              <a:rPr lang="zh-CN" altLang="en-US" b="1" dirty="0">
                <a:latin typeface="+mn-ea"/>
              </a:rPr>
              <a:t>如若有交点，则按照线性插值的方式计算变量值</a:t>
            </a:r>
            <a:endParaRPr lang="en-US" altLang="zh-CN" b="1" dirty="0">
              <a:latin typeface="+mn-ea"/>
            </a:endParaRPr>
          </a:p>
          <a:p>
            <a:pPr marL="342900" indent="-342900">
              <a:lnSpc>
                <a:spcPct val="150000"/>
              </a:lnSpc>
              <a:buFont typeface="+mj-lt"/>
              <a:buAutoNum type="arabicPeriod"/>
            </a:pPr>
            <a:r>
              <a:rPr lang="zh-CN" altLang="en-US" b="1" dirty="0">
                <a:latin typeface="+mn-ea"/>
              </a:rPr>
              <a:t>将生成的点按照一定规则处理成为多个三角形</a:t>
            </a:r>
            <a:endParaRPr lang="en-US" altLang="zh-CN" b="1" dirty="0">
              <a:latin typeface="+mn-ea"/>
            </a:endParaRPr>
          </a:p>
        </p:txBody>
      </p:sp>
      <p:sp>
        <p:nvSpPr>
          <p:cNvPr id="5" name="文本框 4">
            <a:extLst>
              <a:ext uri="{FF2B5EF4-FFF2-40B4-BE49-F238E27FC236}">
                <a16:creationId xmlns:a16="http://schemas.microsoft.com/office/drawing/2014/main" id="{5CFA121B-868F-E832-1FDD-C4238B1C3ED8}"/>
              </a:ext>
            </a:extLst>
          </p:cNvPr>
          <p:cNvSpPr txBox="1"/>
          <p:nvPr/>
        </p:nvSpPr>
        <p:spPr>
          <a:xfrm>
            <a:off x="4002675" y="928438"/>
            <a:ext cx="4186649" cy="461665"/>
          </a:xfrm>
          <a:prstGeom prst="rect">
            <a:avLst/>
          </a:prstGeom>
          <a:noFill/>
          <a:ln>
            <a:solidFill>
              <a:schemeClr val="accent1">
                <a:lumMod val="60000"/>
                <a:lumOff val="40000"/>
              </a:schemeClr>
            </a:solidFill>
          </a:ln>
          <a:effectLst/>
        </p:spPr>
        <p:txBody>
          <a:bodyPr wrap="square">
            <a:spAutoFit/>
          </a:bodyPr>
          <a:lstStyle/>
          <a:p>
            <a:pPr algn="ctr"/>
            <a:r>
              <a:rPr lang="zh-CN" altLang="en-US" sz="2400" b="1" dirty="0"/>
              <a:t>后处理切面图的生成</a:t>
            </a:r>
          </a:p>
        </p:txBody>
      </p:sp>
      <p:sp>
        <p:nvSpPr>
          <p:cNvPr id="11" name="Rectangle 4">
            <a:extLst>
              <a:ext uri="{FF2B5EF4-FFF2-40B4-BE49-F238E27FC236}">
                <a16:creationId xmlns:a16="http://schemas.microsoft.com/office/drawing/2014/main" id="{0E5ED099-7219-6D28-6823-437ECD0C390E}"/>
              </a:ext>
            </a:extLst>
          </p:cNvPr>
          <p:cNvSpPr>
            <a:spLocks noChangeArrowheads="1"/>
          </p:cNvSpPr>
          <p:nvPr/>
        </p:nvSpPr>
        <p:spPr bwMode="auto">
          <a:xfrm>
            <a:off x="3093720" y="9284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183FF769-1E4E-6416-39A9-5828B15B814A}"/>
              </a:ext>
            </a:extLst>
          </p:cNvPr>
          <p:cNvGraphicFramePr>
            <a:graphicFrameLocks noChangeAspect="1"/>
          </p:cNvGraphicFramePr>
          <p:nvPr>
            <p:extLst>
              <p:ext uri="{D42A27DB-BD31-4B8C-83A1-F6EECF244321}">
                <p14:modId xmlns:p14="http://schemas.microsoft.com/office/powerpoint/2010/main" val="659149183"/>
              </p:ext>
            </p:extLst>
          </p:nvPr>
        </p:nvGraphicFramePr>
        <p:xfrm>
          <a:off x="7324724" y="1774578"/>
          <a:ext cx="3926389" cy="4049731"/>
        </p:xfrm>
        <a:graphic>
          <a:graphicData uri="http://schemas.openxmlformats.org/presentationml/2006/ole">
            <mc:AlternateContent xmlns:mc="http://schemas.openxmlformats.org/markup-compatibility/2006">
              <mc:Choice xmlns:v="urn:schemas-microsoft-com:vml" Requires="v">
                <p:oleObj name="Visio" r:id="rId3" imgW="5267083" imgH="5915025" progId="Visio.Drawing.15">
                  <p:embed/>
                </p:oleObj>
              </mc:Choice>
              <mc:Fallback>
                <p:oleObj name="Visio" r:id="rId3" imgW="5267083" imgH="5915025"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t="3271" b="4672"/>
                      <a:stretch>
                        <a:fillRect/>
                      </a:stretch>
                    </p:blipFill>
                    <p:spPr bwMode="auto">
                      <a:xfrm>
                        <a:off x="7324724" y="1774578"/>
                        <a:ext cx="3926389" cy="4049731"/>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001816001"/>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10" y="274536"/>
            <a:ext cx="3877985"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第四部分：研究重点与难点</a:t>
            </a:r>
          </a:p>
        </p:txBody>
      </p:sp>
      <p:sp>
        <p:nvSpPr>
          <p:cNvPr id="32" name="文本框 31">
            <a:extLst>
              <a:ext uri="{FF2B5EF4-FFF2-40B4-BE49-F238E27FC236}">
                <a16:creationId xmlns:a16="http://schemas.microsoft.com/office/drawing/2014/main" id="{D3D8762B-5515-B4BC-6343-83B7E861F47B}"/>
              </a:ext>
            </a:extLst>
          </p:cNvPr>
          <p:cNvSpPr txBox="1"/>
          <p:nvPr/>
        </p:nvSpPr>
        <p:spPr>
          <a:xfrm>
            <a:off x="309999" y="1582340"/>
            <a:ext cx="10775817" cy="336919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latin typeface="+mn-ea"/>
              </a:rPr>
              <a:t>难点：种子点的选择，迭代算法，确定积分点的位置，插值方法</a:t>
            </a:r>
            <a:endParaRPr lang="en-US" altLang="zh-CN" b="1" dirty="0">
              <a:latin typeface="+mn-ea"/>
            </a:endParaRPr>
          </a:p>
          <a:p>
            <a:pPr marL="285750" indent="-285750">
              <a:lnSpc>
                <a:spcPct val="150000"/>
              </a:lnSpc>
              <a:buFont typeface="Wingdings" panose="05000000000000000000" pitchFamily="2" charset="2"/>
              <a:buChar char="Ø"/>
            </a:pP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解决方法：</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通过用户拖动积分球，将网格的形心与积分球的位置做比较，获得在积分球内部的形心</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采用可变步长的迭代步长，采用欧拉公式进行积分计算</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先将模型预处理成为四面体，然后存储相邻四面体的关系，利用积分步长不会很大的基础，积分后的积分点定位周围的四面体网格</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利用四面体的体积加权公式计算积分点的值</a:t>
            </a:r>
            <a:endParaRPr lang="en-US" altLang="zh-CN" b="1" dirty="0">
              <a:latin typeface="+mn-ea"/>
            </a:endParaRPr>
          </a:p>
        </p:txBody>
      </p:sp>
      <p:sp>
        <p:nvSpPr>
          <p:cNvPr id="5" name="文本框 4">
            <a:extLst>
              <a:ext uri="{FF2B5EF4-FFF2-40B4-BE49-F238E27FC236}">
                <a16:creationId xmlns:a16="http://schemas.microsoft.com/office/drawing/2014/main" id="{5CFA121B-868F-E832-1FDD-C4238B1C3ED8}"/>
              </a:ext>
            </a:extLst>
          </p:cNvPr>
          <p:cNvSpPr txBox="1"/>
          <p:nvPr/>
        </p:nvSpPr>
        <p:spPr>
          <a:xfrm>
            <a:off x="4002675" y="928438"/>
            <a:ext cx="4186649" cy="461665"/>
          </a:xfrm>
          <a:prstGeom prst="rect">
            <a:avLst/>
          </a:prstGeom>
          <a:noFill/>
          <a:ln>
            <a:solidFill>
              <a:schemeClr val="accent1">
                <a:lumMod val="60000"/>
                <a:lumOff val="40000"/>
              </a:schemeClr>
            </a:solidFill>
          </a:ln>
          <a:effectLst/>
        </p:spPr>
        <p:txBody>
          <a:bodyPr wrap="square">
            <a:spAutoFit/>
          </a:bodyPr>
          <a:lstStyle/>
          <a:p>
            <a:pPr algn="ctr"/>
            <a:r>
              <a:rPr lang="zh-CN" altLang="en-US" sz="2400" b="1" dirty="0"/>
              <a:t>后处理流线图的生成</a:t>
            </a:r>
          </a:p>
        </p:txBody>
      </p:sp>
      <p:sp>
        <p:nvSpPr>
          <p:cNvPr id="11" name="Rectangle 4">
            <a:extLst>
              <a:ext uri="{FF2B5EF4-FFF2-40B4-BE49-F238E27FC236}">
                <a16:creationId xmlns:a16="http://schemas.microsoft.com/office/drawing/2014/main" id="{0E5ED099-7219-6D28-6823-437ECD0C390E}"/>
              </a:ext>
            </a:extLst>
          </p:cNvPr>
          <p:cNvSpPr>
            <a:spLocks noChangeArrowheads="1"/>
          </p:cNvSpPr>
          <p:nvPr/>
        </p:nvSpPr>
        <p:spPr bwMode="auto">
          <a:xfrm>
            <a:off x="3093720" y="9284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244827920"/>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10" y="274536"/>
            <a:ext cx="3877985"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第四部分：研究重点与难点</a:t>
            </a:r>
          </a:p>
        </p:txBody>
      </p:sp>
      <p:sp>
        <p:nvSpPr>
          <p:cNvPr id="32" name="文本框 31">
            <a:extLst>
              <a:ext uri="{FF2B5EF4-FFF2-40B4-BE49-F238E27FC236}">
                <a16:creationId xmlns:a16="http://schemas.microsoft.com/office/drawing/2014/main" id="{D3D8762B-5515-B4BC-6343-83B7E861F47B}"/>
              </a:ext>
            </a:extLst>
          </p:cNvPr>
          <p:cNvSpPr txBox="1"/>
          <p:nvPr/>
        </p:nvSpPr>
        <p:spPr>
          <a:xfrm>
            <a:off x="309999" y="1582340"/>
            <a:ext cx="10775817" cy="378469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latin typeface="+mn-ea"/>
              </a:rPr>
              <a:t>难点：生成正确的等值面、算法效率和性能</a:t>
            </a:r>
            <a:endParaRPr lang="en-US" altLang="zh-CN" b="1" dirty="0">
              <a:latin typeface="+mn-ea"/>
            </a:endParaRPr>
          </a:p>
          <a:p>
            <a:pPr marL="285750" indent="-285750">
              <a:lnSpc>
                <a:spcPct val="150000"/>
              </a:lnSpc>
              <a:buFont typeface="Wingdings" panose="05000000000000000000" pitchFamily="2" charset="2"/>
              <a:buChar char="Ø"/>
            </a:pP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解决方法：</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生成步骤</a:t>
            </a:r>
            <a:endParaRPr lang="en-US" altLang="zh-CN" b="1" dirty="0">
              <a:latin typeface="+mn-ea"/>
            </a:endParaRPr>
          </a:p>
          <a:p>
            <a:pPr marL="342900" indent="-342900">
              <a:lnSpc>
                <a:spcPct val="150000"/>
              </a:lnSpc>
              <a:buFont typeface="+mj-lt"/>
              <a:buAutoNum type="arabicPeriod"/>
            </a:pPr>
            <a:r>
              <a:rPr lang="zh-CN" altLang="en-US" b="1" dirty="0">
                <a:latin typeface="+mn-ea"/>
              </a:rPr>
              <a:t>判断网格是否存在等值面</a:t>
            </a:r>
            <a:endParaRPr lang="en-US" altLang="zh-CN" b="1" dirty="0">
              <a:latin typeface="+mn-ea"/>
            </a:endParaRPr>
          </a:p>
          <a:p>
            <a:pPr marL="342900" indent="-342900">
              <a:lnSpc>
                <a:spcPct val="150000"/>
              </a:lnSpc>
              <a:buFont typeface="+mj-lt"/>
              <a:buAutoNum type="arabicPeriod"/>
            </a:pPr>
            <a:r>
              <a:rPr lang="zh-CN" altLang="en-US" b="1" dirty="0">
                <a:latin typeface="+mn-ea"/>
              </a:rPr>
              <a:t>按照以中心为原则的方式将非四面体网格剖分成为四面体网格</a:t>
            </a:r>
            <a:endParaRPr lang="en-US" altLang="zh-CN" b="1" dirty="0">
              <a:latin typeface="+mn-ea"/>
            </a:endParaRPr>
          </a:p>
          <a:p>
            <a:pPr marL="342900" indent="-342900">
              <a:lnSpc>
                <a:spcPct val="150000"/>
              </a:lnSpc>
              <a:buFont typeface="+mj-lt"/>
              <a:buAutoNum type="arabicPeriod"/>
            </a:pPr>
            <a:r>
              <a:rPr lang="zh-CN" altLang="en-US" b="1" dirty="0">
                <a:latin typeface="+mn-ea"/>
              </a:rPr>
              <a:t>根据线性插值的方式生成等值点</a:t>
            </a:r>
            <a:endParaRPr lang="en-US" altLang="zh-CN" b="1" dirty="0">
              <a:latin typeface="+mn-ea"/>
            </a:endParaRPr>
          </a:p>
          <a:p>
            <a:pPr marL="342900" indent="-342900">
              <a:lnSpc>
                <a:spcPct val="150000"/>
              </a:lnSpc>
              <a:buFont typeface="+mj-lt"/>
              <a:buAutoNum type="arabicPeriod"/>
            </a:pPr>
            <a:r>
              <a:rPr lang="zh-CN" altLang="en-US" b="1" dirty="0">
                <a:latin typeface="+mn-ea"/>
              </a:rPr>
              <a:t>将四边形三角剖分为三角形</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采用多线程进行计算</a:t>
            </a:r>
            <a:endParaRPr lang="en-US" altLang="zh-CN" b="1" dirty="0">
              <a:latin typeface="+mn-ea"/>
            </a:endParaRPr>
          </a:p>
        </p:txBody>
      </p:sp>
      <p:sp>
        <p:nvSpPr>
          <p:cNvPr id="5" name="文本框 4">
            <a:extLst>
              <a:ext uri="{FF2B5EF4-FFF2-40B4-BE49-F238E27FC236}">
                <a16:creationId xmlns:a16="http://schemas.microsoft.com/office/drawing/2014/main" id="{5CFA121B-868F-E832-1FDD-C4238B1C3ED8}"/>
              </a:ext>
            </a:extLst>
          </p:cNvPr>
          <p:cNvSpPr txBox="1"/>
          <p:nvPr/>
        </p:nvSpPr>
        <p:spPr>
          <a:xfrm>
            <a:off x="4002675" y="928438"/>
            <a:ext cx="4186649" cy="461665"/>
          </a:xfrm>
          <a:prstGeom prst="rect">
            <a:avLst/>
          </a:prstGeom>
          <a:noFill/>
          <a:ln>
            <a:solidFill>
              <a:schemeClr val="accent1">
                <a:lumMod val="60000"/>
                <a:lumOff val="40000"/>
              </a:schemeClr>
            </a:solidFill>
          </a:ln>
          <a:effectLst/>
        </p:spPr>
        <p:txBody>
          <a:bodyPr wrap="square">
            <a:spAutoFit/>
          </a:bodyPr>
          <a:lstStyle/>
          <a:p>
            <a:pPr algn="ctr"/>
            <a:r>
              <a:rPr lang="zh-CN" altLang="en-US" sz="2400" b="1" dirty="0"/>
              <a:t>后处理等值面图的生成</a:t>
            </a:r>
          </a:p>
        </p:txBody>
      </p:sp>
      <p:sp>
        <p:nvSpPr>
          <p:cNvPr id="11" name="Rectangle 4">
            <a:extLst>
              <a:ext uri="{FF2B5EF4-FFF2-40B4-BE49-F238E27FC236}">
                <a16:creationId xmlns:a16="http://schemas.microsoft.com/office/drawing/2014/main" id="{0E5ED099-7219-6D28-6823-437ECD0C390E}"/>
              </a:ext>
            </a:extLst>
          </p:cNvPr>
          <p:cNvSpPr>
            <a:spLocks noChangeArrowheads="1"/>
          </p:cNvSpPr>
          <p:nvPr/>
        </p:nvSpPr>
        <p:spPr bwMode="auto">
          <a:xfrm>
            <a:off x="3093720" y="9284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62642474"/>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bwMode="auto">
          <a:xfrm>
            <a:off x="3607179" y="2792377"/>
            <a:ext cx="4977645" cy="666786"/>
          </a:xfrm>
          <a:prstGeom prst="rect">
            <a:avLst/>
          </a:prstGeom>
          <a:noFill/>
        </p:spPr>
        <p:txBody>
          <a:bodyPr wrap="none">
            <a:spAutoFit/>
          </a:bodyPr>
          <a:lstStyle/>
          <a:p>
            <a:pPr algn="ctr" defTabSz="914377">
              <a:defRPr/>
            </a:pPr>
            <a:r>
              <a:rPr lang="zh-CN" altLang="en-US" sz="3733"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研究成果展示及其应用</a:t>
            </a:r>
          </a:p>
        </p:txBody>
      </p:sp>
      <p:sp>
        <p:nvSpPr>
          <p:cNvPr id="14" name="矩形 13"/>
          <p:cNvSpPr/>
          <p:nvPr/>
        </p:nvSpPr>
        <p:spPr>
          <a:xfrm>
            <a:off x="4089651" y="3490006"/>
            <a:ext cx="4012701" cy="307777"/>
          </a:xfrm>
          <a:prstGeom prst="rect">
            <a:avLst/>
          </a:prstGeom>
        </p:spPr>
        <p:txBody>
          <a:bodyPr wrap="none">
            <a:spAutoFit/>
          </a:bodyPr>
          <a:lstStyle/>
          <a:p>
            <a:pPr algn="ctr" defTabSz="914377" fontAlgn="base">
              <a:spcBef>
                <a:spcPct val="0"/>
              </a:spcBef>
              <a:spcAft>
                <a:spcPct val="0"/>
              </a:spcAft>
              <a:defRPr/>
            </a:pPr>
            <a:r>
              <a:rPr lang="en-US" altLang="zh-CN" sz="1400">
                <a:solidFill>
                  <a:srgbClr val="304371"/>
                </a:solidFill>
                <a:latin typeface="Arial" panose="020B0604020202020204"/>
                <a:ea typeface="方正兰亭黑_GBK"/>
              </a:rPr>
              <a:t>RESEARCH RESULTS AND ITS APPLICATION</a:t>
            </a:r>
          </a:p>
        </p:txBody>
      </p:sp>
      <p:sp>
        <p:nvSpPr>
          <p:cNvPr id="23" name="任意多边形 22"/>
          <p:cNvSpPr/>
          <p:nvPr/>
        </p:nvSpPr>
        <p:spPr>
          <a:xfrm>
            <a:off x="3329291" y="-620801"/>
            <a:ext cx="5561492" cy="2780745"/>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25" name="菱形 24"/>
          <p:cNvSpPr/>
          <p:nvPr/>
        </p:nvSpPr>
        <p:spPr>
          <a:xfrm>
            <a:off x="2912135" y="306139"/>
            <a:ext cx="6367731" cy="6367731"/>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grpSp>
        <p:nvGrpSpPr>
          <p:cNvPr id="11" name="Group 11"/>
          <p:cNvGrpSpPr>
            <a:grpSpLocks noChangeAspect="1"/>
          </p:cNvGrpSpPr>
          <p:nvPr/>
        </p:nvGrpSpPr>
        <p:grpSpPr bwMode="auto">
          <a:xfrm>
            <a:off x="5835302" y="941585"/>
            <a:ext cx="549469" cy="649895"/>
            <a:chOff x="4732" y="1909"/>
            <a:chExt cx="383" cy="453"/>
          </a:xfrm>
          <a:solidFill>
            <a:schemeClr val="accent1"/>
          </a:solidFill>
        </p:grpSpPr>
        <p:sp>
          <p:nvSpPr>
            <p:cNvPr id="12" name="Freeform 12"/>
            <p:cNvSpPr/>
            <p:nvPr/>
          </p:nvSpPr>
          <p:spPr bwMode="auto">
            <a:xfrm>
              <a:off x="4835" y="2247"/>
              <a:ext cx="214" cy="16"/>
            </a:xfrm>
            <a:custGeom>
              <a:avLst/>
              <a:gdLst>
                <a:gd name="T0" fmla="*/ 271 w 282"/>
                <a:gd name="T1" fmla="*/ 0 h 22"/>
                <a:gd name="T2" fmla="*/ 11 w 282"/>
                <a:gd name="T3" fmla="*/ 0 h 22"/>
                <a:gd name="T4" fmla="*/ 0 w 282"/>
                <a:gd name="T5" fmla="*/ 11 h 22"/>
                <a:gd name="T6" fmla="*/ 11 w 282"/>
                <a:gd name="T7" fmla="*/ 22 h 22"/>
                <a:gd name="T8" fmla="*/ 271 w 282"/>
                <a:gd name="T9" fmla="*/ 22 h 22"/>
                <a:gd name="T10" fmla="*/ 282 w 282"/>
                <a:gd name="T11" fmla="*/ 11 h 22"/>
                <a:gd name="T12" fmla="*/ 271 w 28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82" h="22">
                  <a:moveTo>
                    <a:pt x="271" y="0"/>
                  </a:moveTo>
                  <a:cubicBezTo>
                    <a:pt x="11" y="0"/>
                    <a:pt x="11" y="0"/>
                    <a:pt x="11" y="0"/>
                  </a:cubicBezTo>
                  <a:cubicBezTo>
                    <a:pt x="5" y="0"/>
                    <a:pt x="0" y="5"/>
                    <a:pt x="0" y="11"/>
                  </a:cubicBezTo>
                  <a:cubicBezTo>
                    <a:pt x="0" y="17"/>
                    <a:pt x="5" y="22"/>
                    <a:pt x="11" y="22"/>
                  </a:cubicBezTo>
                  <a:cubicBezTo>
                    <a:pt x="271" y="22"/>
                    <a:pt x="271" y="22"/>
                    <a:pt x="271" y="22"/>
                  </a:cubicBezTo>
                  <a:cubicBezTo>
                    <a:pt x="277" y="22"/>
                    <a:pt x="282" y="17"/>
                    <a:pt x="282" y="11"/>
                  </a:cubicBezTo>
                  <a:cubicBezTo>
                    <a:pt x="282" y="5"/>
                    <a:pt x="277" y="0"/>
                    <a:pt x="2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Calibri Light"/>
                <a:ea typeface="微软雅黑 Light"/>
              </a:endParaRPr>
            </a:p>
          </p:txBody>
        </p:sp>
        <p:sp>
          <p:nvSpPr>
            <p:cNvPr id="17" name="Freeform 13"/>
            <p:cNvSpPr/>
            <p:nvPr/>
          </p:nvSpPr>
          <p:spPr bwMode="auto">
            <a:xfrm>
              <a:off x="4835" y="2284"/>
              <a:ext cx="214" cy="17"/>
            </a:xfrm>
            <a:custGeom>
              <a:avLst/>
              <a:gdLst>
                <a:gd name="T0" fmla="*/ 271 w 282"/>
                <a:gd name="T1" fmla="*/ 0 h 22"/>
                <a:gd name="T2" fmla="*/ 11 w 282"/>
                <a:gd name="T3" fmla="*/ 0 h 22"/>
                <a:gd name="T4" fmla="*/ 0 w 282"/>
                <a:gd name="T5" fmla="*/ 11 h 22"/>
                <a:gd name="T6" fmla="*/ 11 w 282"/>
                <a:gd name="T7" fmla="*/ 22 h 22"/>
                <a:gd name="T8" fmla="*/ 271 w 282"/>
                <a:gd name="T9" fmla="*/ 22 h 22"/>
                <a:gd name="T10" fmla="*/ 282 w 282"/>
                <a:gd name="T11" fmla="*/ 11 h 22"/>
                <a:gd name="T12" fmla="*/ 271 w 28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82" h="22">
                  <a:moveTo>
                    <a:pt x="271" y="0"/>
                  </a:moveTo>
                  <a:cubicBezTo>
                    <a:pt x="11" y="0"/>
                    <a:pt x="11" y="0"/>
                    <a:pt x="11" y="0"/>
                  </a:cubicBezTo>
                  <a:cubicBezTo>
                    <a:pt x="5" y="0"/>
                    <a:pt x="0" y="5"/>
                    <a:pt x="0" y="11"/>
                  </a:cubicBezTo>
                  <a:cubicBezTo>
                    <a:pt x="0" y="17"/>
                    <a:pt x="5" y="22"/>
                    <a:pt x="11" y="22"/>
                  </a:cubicBezTo>
                  <a:cubicBezTo>
                    <a:pt x="271" y="22"/>
                    <a:pt x="271" y="22"/>
                    <a:pt x="271" y="22"/>
                  </a:cubicBezTo>
                  <a:cubicBezTo>
                    <a:pt x="277" y="22"/>
                    <a:pt x="282" y="17"/>
                    <a:pt x="282" y="11"/>
                  </a:cubicBezTo>
                  <a:cubicBezTo>
                    <a:pt x="282" y="5"/>
                    <a:pt x="277" y="0"/>
                    <a:pt x="2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Calibri Light"/>
                <a:ea typeface="微软雅黑 Light"/>
              </a:endParaRPr>
            </a:p>
          </p:txBody>
        </p:sp>
        <p:sp>
          <p:nvSpPr>
            <p:cNvPr id="18" name="Freeform 14"/>
            <p:cNvSpPr>
              <a:spLocks noEditPoints="1"/>
            </p:cNvSpPr>
            <p:nvPr/>
          </p:nvSpPr>
          <p:spPr bwMode="auto">
            <a:xfrm>
              <a:off x="4732" y="1909"/>
              <a:ext cx="383" cy="453"/>
            </a:xfrm>
            <a:custGeom>
              <a:avLst/>
              <a:gdLst>
                <a:gd name="T0" fmla="*/ 486 w 504"/>
                <a:gd name="T1" fmla="*/ 419 h 598"/>
                <a:gd name="T2" fmla="*/ 502 w 504"/>
                <a:gd name="T3" fmla="*/ 398 h 598"/>
                <a:gd name="T4" fmla="*/ 502 w 504"/>
                <a:gd name="T5" fmla="*/ 21 h 598"/>
                <a:gd name="T6" fmla="*/ 480 w 504"/>
                <a:gd name="T7" fmla="*/ 0 h 598"/>
                <a:gd name="T8" fmla="*/ 65 w 504"/>
                <a:gd name="T9" fmla="*/ 0 h 598"/>
                <a:gd name="T10" fmla="*/ 0 w 504"/>
                <a:gd name="T11" fmla="*/ 65 h 598"/>
                <a:gd name="T12" fmla="*/ 0 w 504"/>
                <a:gd name="T13" fmla="*/ 533 h 598"/>
                <a:gd name="T14" fmla="*/ 65 w 504"/>
                <a:gd name="T15" fmla="*/ 598 h 598"/>
                <a:gd name="T16" fmla="*/ 480 w 504"/>
                <a:gd name="T17" fmla="*/ 598 h 598"/>
                <a:gd name="T18" fmla="*/ 500 w 504"/>
                <a:gd name="T19" fmla="*/ 585 h 598"/>
                <a:gd name="T20" fmla="*/ 497 w 504"/>
                <a:gd name="T21" fmla="*/ 562 h 598"/>
                <a:gd name="T22" fmla="*/ 481 w 504"/>
                <a:gd name="T23" fmla="*/ 522 h 598"/>
                <a:gd name="T24" fmla="*/ 487 w 504"/>
                <a:gd name="T25" fmla="*/ 497 h 598"/>
                <a:gd name="T26" fmla="*/ 477 w 504"/>
                <a:gd name="T27" fmla="*/ 467 h 598"/>
                <a:gd name="T28" fmla="*/ 448 w 504"/>
                <a:gd name="T29" fmla="*/ 477 h 598"/>
                <a:gd name="T30" fmla="*/ 437 w 504"/>
                <a:gd name="T31" fmla="*/ 522 h 598"/>
                <a:gd name="T32" fmla="*/ 442 w 504"/>
                <a:gd name="T33" fmla="*/ 555 h 598"/>
                <a:gd name="T34" fmla="*/ 65 w 504"/>
                <a:gd name="T35" fmla="*/ 555 h 598"/>
                <a:gd name="T36" fmla="*/ 43 w 504"/>
                <a:gd name="T37" fmla="*/ 533 h 598"/>
                <a:gd name="T38" fmla="*/ 43 w 504"/>
                <a:gd name="T39" fmla="*/ 65 h 598"/>
                <a:gd name="T40" fmla="*/ 65 w 504"/>
                <a:gd name="T41" fmla="*/ 43 h 598"/>
                <a:gd name="T42" fmla="*/ 295 w 504"/>
                <a:gd name="T43" fmla="*/ 43 h 598"/>
                <a:gd name="T44" fmla="*/ 295 w 504"/>
                <a:gd name="T45" fmla="*/ 278 h 598"/>
                <a:gd name="T46" fmla="*/ 301 w 504"/>
                <a:gd name="T47" fmla="*/ 288 h 598"/>
                <a:gd name="T48" fmla="*/ 312 w 504"/>
                <a:gd name="T49" fmla="*/ 286 h 598"/>
                <a:gd name="T50" fmla="*/ 360 w 504"/>
                <a:gd name="T51" fmla="*/ 249 h 598"/>
                <a:gd name="T52" fmla="*/ 407 w 504"/>
                <a:gd name="T53" fmla="*/ 286 h 598"/>
                <a:gd name="T54" fmla="*/ 414 w 504"/>
                <a:gd name="T55" fmla="*/ 289 h 598"/>
                <a:gd name="T56" fmla="*/ 419 w 504"/>
                <a:gd name="T57" fmla="*/ 288 h 598"/>
                <a:gd name="T58" fmla="*/ 425 w 504"/>
                <a:gd name="T59" fmla="*/ 278 h 598"/>
                <a:gd name="T60" fmla="*/ 425 w 504"/>
                <a:gd name="T61" fmla="*/ 43 h 598"/>
                <a:gd name="T62" fmla="*/ 459 w 504"/>
                <a:gd name="T63" fmla="*/ 43 h 598"/>
                <a:gd name="T64" fmla="*/ 459 w 504"/>
                <a:gd name="T65" fmla="*/ 398 h 598"/>
                <a:gd name="T66" fmla="*/ 459 w 504"/>
                <a:gd name="T67" fmla="*/ 399 h 598"/>
                <a:gd name="T68" fmla="*/ 108 w 504"/>
                <a:gd name="T69" fmla="*/ 399 h 598"/>
                <a:gd name="T70" fmla="*/ 54 w 504"/>
                <a:gd name="T71" fmla="*/ 453 h 598"/>
                <a:gd name="T72" fmla="*/ 65 w 504"/>
                <a:gd name="T73" fmla="*/ 464 h 598"/>
                <a:gd name="T74" fmla="*/ 76 w 504"/>
                <a:gd name="T75" fmla="*/ 453 h 598"/>
                <a:gd name="T76" fmla="*/ 108 w 504"/>
                <a:gd name="T77" fmla="*/ 421 h 598"/>
                <a:gd name="T78" fmla="*/ 480 w 504"/>
                <a:gd name="T79" fmla="*/ 421 h 598"/>
                <a:gd name="T80" fmla="*/ 486 w 504"/>
                <a:gd name="T81" fmla="*/ 419 h 598"/>
                <a:gd name="T82" fmla="*/ 403 w 504"/>
                <a:gd name="T83" fmla="*/ 255 h 598"/>
                <a:gd name="T84" fmla="*/ 367 w 504"/>
                <a:gd name="T85" fmla="*/ 227 h 598"/>
                <a:gd name="T86" fmla="*/ 353 w 504"/>
                <a:gd name="T87" fmla="*/ 227 h 598"/>
                <a:gd name="T88" fmla="*/ 317 w 504"/>
                <a:gd name="T89" fmla="*/ 255 h 598"/>
                <a:gd name="T90" fmla="*/ 317 w 504"/>
                <a:gd name="T91" fmla="*/ 43 h 598"/>
                <a:gd name="T92" fmla="*/ 403 w 504"/>
                <a:gd name="T93" fmla="*/ 43 h 598"/>
                <a:gd name="T94" fmla="*/ 403 w 504"/>
                <a:gd name="T95" fmla="*/ 25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4" h="598">
                  <a:moveTo>
                    <a:pt x="486" y="419"/>
                  </a:moveTo>
                  <a:cubicBezTo>
                    <a:pt x="495" y="416"/>
                    <a:pt x="502" y="408"/>
                    <a:pt x="502" y="398"/>
                  </a:cubicBezTo>
                  <a:cubicBezTo>
                    <a:pt x="502" y="21"/>
                    <a:pt x="502" y="21"/>
                    <a:pt x="502" y="21"/>
                  </a:cubicBezTo>
                  <a:cubicBezTo>
                    <a:pt x="502" y="9"/>
                    <a:pt x="493" y="0"/>
                    <a:pt x="480" y="0"/>
                  </a:cubicBezTo>
                  <a:cubicBezTo>
                    <a:pt x="65" y="0"/>
                    <a:pt x="65" y="0"/>
                    <a:pt x="65" y="0"/>
                  </a:cubicBezTo>
                  <a:cubicBezTo>
                    <a:pt x="29" y="0"/>
                    <a:pt x="0" y="29"/>
                    <a:pt x="0" y="65"/>
                  </a:cubicBezTo>
                  <a:cubicBezTo>
                    <a:pt x="0" y="533"/>
                    <a:pt x="0" y="533"/>
                    <a:pt x="0" y="533"/>
                  </a:cubicBezTo>
                  <a:cubicBezTo>
                    <a:pt x="0" y="569"/>
                    <a:pt x="29" y="598"/>
                    <a:pt x="65" y="598"/>
                  </a:cubicBezTo>
                  <a:cubicBezTo>
                    <a:pt x="480" y="598"/>
                    <a:pt x="480" y="598"/>
                    <a:pt x="480" y="598"/>
                  </a:cubicBezTo>
                  <a:cubicBezTo>
                    <a:pt x="489" y="598"/>
                    <a:pt x="497" y="593"/>
                    <a:pt x="500" y="585"/>
                  </a:cubicBezTo>
                  <a:cubicBezTo>
                    <a:pt x="504" y="577"/>
                    <a:pt x="502" y="568"/>
                    <a:pt x="497" y="562"/>
                  </a:cubicBezTo>
                  <a:cubicBezTo>
                    <a:pt x="486" y="551"/>
                    <a:pt x="481" y="537"/>
                    <a:pt x="481" y="522"/>
                  </a:cubicBezTo>
                  <a:cubicBezTo>
                    <a:pt x="481" y="513"/>
                    <a:pt x="483" y="505"/>
                    <a:pt x="487" y="497"/>
                  </a:cubicBezTo>
                  <a:cubicBezTo>
                    <a:pt x="492" y="486"/>
                    <a:pt x="488" y="473"/>
                    <a:pt x="477" y="467"/>
                  </a:cubicBezTo>
                  <a:cubicBezTo>
                    <a:pt x="466" y="462"/>
                    <a:pt x="453" y="466"/>
                    <a:pt x="448" y="477"/>
                  </a:cubicBezTo>
                  <a:cubicBezTo>
                    <a:pt x="441" y="491"/>
                    <a:pt x="437" y="506"/>
                    <a:pt x="437" y="522"/>
                  </a:cubicBezTo>
                  <a:cubicBezTo>
                    <a:pt x="437" y="533"/>
                    <a:pt x="439" y="544"/>
                    <a:pt x="442" y="555"/>
                  </a:cubicBezTo>
                  <a:cubicBezTo>
                    <a:pt x="65" y="555"/>
                    <a:pt x="65" y="555"/>
                    <a:pt x="65" y="555"/>
                  </a:cubicBezTo>
                  <a:cubicBezTo>
                    <a:pt x="53" y="555"/>
                    <a:pt x="43" y="545"/>
                    <a:pt x="43" y="533"/>
                  </a:cubicBezTo>
                  <a:cubicBezTo>
                    <a:pt x="43" y="65"/>
                    <a:pt x="43" y="65"/>
                    <a:pt x="43" y="65"/>
                  </a:cubicBezTo>
                  <a:cubicBezTo>
                    <a:pt x="43" y="53"/>
                    <a:pt x="53" y="43"/>
                    <a:pt x="65" y="43"/>
                  </a:cubicBezTo>
                  <a:cubicBezTo>
                    <a:pt x="295" y="43"/>
                    <a:pt x="295" y="43"/>
                    <a:pt x="295" y="43"/>
                  </a:cubicBezTo>
                  <a:cubicBezTo>
                    <a:pt x="295" y="278"/>
                    <a:pt x="295" y="278"/>
                    <a:pt x="295" y="278"/>
                  </a:cubicBezTo>
                  <a:cubicBezTo>
                    <a:pt x="295" y="282"/>
                    <a:pt x="297" y="286"/>
                    <a:pt x="301" y="288"/>
                  </a:cubicBezTo>
                  <a:cubicBezTo>
                    <a:pt x="305" y="289"/>
                    <a:pt x="309" y="289"/>
                    <a:pt x="312" y="286"/>
                  </a:cubicBezTo>
                  <a:cubicBezTo>
                    <a:pt x="360" y="249"/>
                    <a:pt x="360" y="249"/>
                    <a:pt x="360" y="249"/>
                  </a:cubicBezTo>
                  <a:cubicBezTo>
                    <a:pt x="407" y="286"/>
                    <a:pt x="407" y="286"/>
                    <a:pt x="407" y="286"/>
                  </a:cubicBezTo>
                  <a:cubicBezTo>
                    <a:pt x="409" y="288"/>
                    <a:pt x="411" y="289"/>
                    <a:pt x="414" y="289"/>
                  </a:cubicBezTo>
                  <a:cubicBezTo>
                    <a:pt x="415" y="289"/>
                    <a:pt x="417" y="288"/>
                    <a:pt x="419" y="288"/>
                  </a:cubicBezTo>
                  <a:cubicBezTo>
                    <a:pt x="422" y="286"/>
                    <a:pt x="425" y="282"/>
                    <a:pt x="425" y="278"/>
                  </a:cubicBezTo>
                  <a:cubicBezTo>
                    <a:pt x="425" y="43"/>
                    <a:pt x="425" y="43"/>
                    <a:pt x="425" y="43"/>
                  </a:cubicBezTo>
                  <a:cubicBezTo>
                    <a:pt x="459" y="43"/>
                    <a:pt x="459" y="43"/>
                    <a:pt x="459" y="43"/>
                  </a:cubicBezTo>
                  <a:cubicBezTo>
                    <a:pt x="459" y="398"/>
                    <a:pt x="459" y="398"/>
                    <a:pt x="459" y="398"/>
                  </a:cubicBezTo>
                  <a:cubicBezTo>
                    <a:pt x="459" y="398"/>
                    <a:pt x="459" y="399"/>
                    <a:pt x="459" y="399"/>
                  </a:cubicBezTo>
                  <a:cubicBezTo>
                    <a:pt x="108" y="399"/>
                    <a:pt x="108" y="399"/>
                    <a:pt x="108" y="399"/>
                  </a:cubicBezTo>
                  <a:cubicBezTo>
                    <a:pt x="78" y="399"/>
                    <a:pt x="54" y="423"/>
                    <a:pt x="54" y="453"/>
                  </a:cubicBezTo>
                  <a:cubicBezTo>
                    <a:pt x="54" y="459"/>
                    <a:pt x="59" y="464"/>
                    <a:pt x="65" y="464"/>
                  </a:cubicBezTo>
                  <a:cubicBezTo>
                    <a:pt x="71" y="464"/>
                    <a:pt x="76" y="459"/>
                    <a:pt x="76" y="453"/>
                  </a:cubicBezTo>
                  <a:cubicBezTo>
                    <a:pt x="76" y="435"/>
                    <a:pt x="90" y="421"/>
                    <a:pt x="108" y="421"/>
                  </a:cubicBezTo>
                  <a:cubicBezTo>
                    <a:pt x="480" y="421"/>
                    <a:pt x="480" y="421"/>
                    <a:pt x="480" y="421"/>
                  </a:cubicBezTo>
                  <a:cubicBezTo>
                    <a:pt x="483" y="421"/>
                    <a:pt x="485" y="420"/>
                    <a:pt x="486" y="419"/>
                  </a:cubicBezTo>
                  <a:close/>
                  <a:moveTo>
                    <a:pt x="403" y="255"/>
                  </a:moveTo>
                  <a:cubicBezTo>
                    <a:pt x="367" y="227"/>
                    <a:pt x="367" y="227"/>
                    <a:pt x="367" y="227"/>
                  </a:cubicBezTo>
                  <a:cubicBezTo>
                    <a:pt x="363" y="224"/>
                    <a:pt x="357" y="224"/>
                    <a:pt x="353" y="227"/>
                  </a:cubicBezTo>
                  <a:cubicBezTo>
                    <a:pt x="317" y="255"/>
                    <a:pt x="317" y="255"/>
                    <a:pt x="317" y="255"/>
                  </a:cubicBezTo>
                  <a:cubicBezTo>
                    <a:pt x="317" y="43"/>
                    <a:pt x="317" y="43"/>
                    <a:pt x="317" y="43"/>
                  </a:cubicBezTo>
                  <a:cubicBezTo>
                    <a:pt x="403" y="43"/>
                    <a:pt x="403" y="43"/>
                    <a:pt x="403" y="43"/>
                  </a:cubicBezTo>
                  <a:cubicBezTo>
                    <a:pt x="403" y="255"/>
                    <a:pt x="403" y="255"/>
                    <a:pt x="403"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Calibri Light"/>
                <a:ea typeface="微软雅黑 Light"/>
              </a:endParaRPr>
            </a:p>
          </p:txBody>
        </p:sp>
      </p:grpSp>
    </p:spTree>
  </p:cSld>
  <p:clrMapOvr>
    <a:masterClrMapping/>
  </p:clrMapOvr>
  <p:transition spd="slow">
    <p:push dir="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auto">
          <a:xfrm>
            <a:off x="120309" y="274536"/>
            <a:ext cx="4801314"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第五部分：研究成果展示及其应用</a:t>
            </a:r>
          </a:p>
        </p:txBody>
      </p:sp>
      <p:sp>
        <p:nvSpPr>
          <p:cNvPr id="15" name="文本框 14">
            <a:extLst>
              <a:ext uri="{FF2B5EF4-FFF2-40B4-BE49-F238E27FC236}">
                <a16:creationId xmlns:a16="http://schemas.microsoft.com/office/drawing/2014/main" id="{8206F2E8-6F50-73C7-5094-F1434BF8606F}"/>
              </a:ext>
            </a:extLst>
          </p:cNvPr>
          <p:cNvSpPr txBox="1"/>
          <p:nvPr/>
        </p:nvSpPr>
        <p:spPr>
          <a:xfrm>
            <a:off x="1199517" y="3150813"/>
            <a:ext cx="1572782"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几何点的渲染</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82" name="图片占位符 81">
            <a:extLst>
              <a:ext uri="{FF2B5EF4-FFF2-40B4-BE49-F238E27FC236}">
                <a16:creationId xmlns:a16="http://schemas.microsoft.com/office/drawing/2014/main" id="{D61997E5-761D-2374-076E-9718EAE6BE38}"/>
              </a:ext>
            </a:extLst>
          </p:cNvPr>
          <p:cNvPicPr>
            <a:picLocks noGrp="1" noChangeAspect="1"/>
          </p:cNvPicPr>
          <p:nvPr>
            <p:ph type="pic" sz="quarter" idx="19"/>
          </p:nvPr>
        </p:nvPicPr>
        <p:blipFill rotWithShape="1">
          <a:blip r:embed="rId4"/>
          <a:srcRect l="-287" r="1551"/>
          <a:stretch/>
        </p:blipFill>
        <p:spPr>
          <a:xfrm>
            <a:off x="8123732" y="3979159"/>
            <a:ext cx="4027469" cy="2117725"/>
          </a:xfrm>
          <a:prstGeom prst="rect">
            <a:avLst/>
          </a:prstGeom>
        </p:spPr>
      </p:pic>
      <p:sp>
        <p:nvSpPr>
          <p:cNvPr id="53" name="文本框 52">
            <a:extLst>
              <a:ext uri="{FF2B5EF4-FFF2-40B4-BE49-F238E27FC236}">
                <a16:creationId xmlns:a16="http://schemas.microsoft.com/office/drawing/2014/main" id="{DF1AD717-BC8E-278A-23E2-C217F6B59A6E}"/>
              </a:ext>
            </a:extLst>
          </p:cNvPr>
          <p:cNvSpPr txBox="1"/>
          <p:nvPr/>
        </p:nvSpPr>
        <p:spPr>
          <a:xfrm>
            <a:off x="5309609" y="3121223"/>
            <a:ext cx="1572782"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几何面的渲染</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文本框 53">
            <a:extLst>
              <a:ext uri="{FF2B5EF4-FFF2-40B4-BE49-F238E27FC236}">
                <a16:creationId xmlns:a16="http://schemas.microsoft.com/office/drawing/2014/main" id="{074E4ED6-446E-ED0B-8CF8-B67160D87698}"/>
              </a:ext>
            </a:extLst>
          </p:cNvPr>
          <p:cNvSpPr txBox="1"/>
          <p:nvPr/>
        </p:nvSpPr>
        <p:spPr>
          <a:xfrm>
            <a:off x="9002764" y="3119101"/>
            <a:ext cx="226940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大型几何模型的渲染</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2" name="图片占位符 61">
            <a:extLst>
              <a:ext uri="{FF2B5EF4-FFF2-40B4-BE49-F238E27FC236}">
                <a16:creationId xmlns:a16="http://schemas.microsoft.com/office/drawing/2014/main" id="{19F985F3-B849-666E-2527-CC40A99A18DB}"/>
              </a:ext>
            </a:extLst>
          </p:cNvPr>
          <p:cNvPicPr>
            <a:picLocks noGrp="1" noChangeAspect="1"/>
          </p:cNvPicPr>
          <p:nvPr>
            <p:ph type="pic" sz="quarter" idx="17"/>
          </p:nvPr>
        </p:nvPicPr>
        <p:blipFill rotWithShape="1">
          <a:blip r:embed="rId5"/>
          <a:srcRect t="-367" b="-510"/>
          <a:stretch/>
        </p:blipFill>
        <p:spPr>
          <a:xfrm>
            <a:off x="412750" y="3504389"/>
            <a:ext cx="3262313" cy="2803946"/>
          </a:xfrm>
          <a:prstGeom prst="rect">
            <a:avLst/>
          </a:prstGeom>
        </p:spPr>
      </p:pic>
      <p:sp>
        <p:nvSpPr>
          <p:cNvPr id="63" name="文本框 62">
            <a:extLst>
              <a:ext uri="{FF2B5EF4-FFF2-40B4-BE49-F238E27FC236}">
                <a16:creationId xmlns:a16="http://schemas.microsoft.com/office/drawing/2014/main" id="{9C511D42-573F-1979-142D-501615B1136D}"/>
              </a:ext>
            </a:extLst>
          </p:cNvPr>
          <p:cNvSpPr txBox="1"/>
          <p:nvPr/>
        </p:nvSpPr>
        <p:spPr>
          <a:xfrm>
            <a:off x="708082" y="6318236"/>
            <a:ext cx="267164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几何虚拓扑几何线的渲染</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5" name="图片占位符 74">
            <a:extLst>
              <a:ext uri="{FF2B5EF4-FFF2-40B4-BE49-F238E27FC236}">
                <a16:creationId xmlns:a16="http://schemas.microsoft.com/office/drawing/2014/main" id="{F0972404-467C-3C0C-2D2C-ACE4EE08CCCA}"/>
              </a:ext>
            </a:extLst>
          </p:cNvPr>
          <p:cNvPicPr>
            <a:picLocks noGrp="1" noChangeAspect="1"/>
          </p:cNvPicPr>
          <p:nvPr>
            <p:ph type="pic" sz="quarter" idx="14"/>
          </p:nvPr>
        </p:nvPicPr>
        <p:blipFill rotWithShape="1">
          <a:blip r:embed="rId6"/>
          <a:srcRect l="-90" t="1" r="3443" b="254"/>
          <a:stretch/>
        </p:blipFill>
        <p:spPr>
          <a:xfrm>
            <a:off x="797552" y="736201"/>
            <a:ext cx="2376713" cy="2395927"/>
          </a:xfrm>
          <a:prstGeom prst="rect">
            <a:avLst/>
          </a:prstGeom>
        </p:spPr>
      </p:pic>
      <p:pic>
        <p:nvPicPr>
          <p:cNvPr id="80" name="图片占位符 79">
            <a:extLst>
              <a:ext uri="{FF2B5EF4-FFF2-40B4-BE49-F238E27FC236}">
                <a16:creationId xmlns:a16="http://schemas.microsoft.com/office/drawing/2014/main" id="{70D4385D-7196-56FD-5ABE-3E5E9976EE94}"/>
              </a:ext>
            </a:extLst>
          </p:cNvPr>
          <p:cNvPicPr>
            <a:picLocks noGrp="1" noChangeAspect="1"/>
          </p:cNvPicPr>
          <p:nvPr>
            <p:ph type="pic" sz="quarter" idx="15"/>
          </p:nvPr>
        </p:nvPicPr>
        <p:blipFill rotWithShape="1">
          <a:blip r:embed="rId7"/>
          <a:srcRect t="1546" b="3819"/>
          <a:stretch/>
        </p:blipFill>
        <p:spPr>
          <a:xfrm>
            <a:off x="4464050" y="736200"/>
            <a:ext cx="3263900" cy="2395927"/>
          </a:xfrm>
          <a:prstGeom prst="rect">
            <a:avLst/>
          </a:prstGeom>
        </p:spPr>
      </p:pic>
      <p:pic>
        <p:nvPicPr>
          <p:cNvPr id="84" name="图片占位符 83">
            <a:extLst>
              <a:ext uri="{FF2B5EF4-FFF2-40B4-BE49-F238E27FC236}">
                <a16:creationId xmlns:a16="http://schemas.microsoft.com/office/drawing/2014/main" id="{B059D0CB-E787-B31B-3E09-37772F10E66E}"/>
              </a:ext>
            </a:extLst>
          </p:cNvPr>
          <p:cNvPicPr>
            <a:picLocks noGrp="1" noChangeAspect="1"/>
          </p:cNvPicPr>
          <p:nvPr>
            <p:ph type="pic" sz="quarter" idx="18"/>
          </p:nvPr>
        </p:nvPicPr>
        <p:blipFill rotWithShape="1">
          <a:blip r:embed="rId8"/>
          <a:srcRect t="3127" b="-1374"/>
          <a:stretch/>
        </p:blipFill>
        <p:spPr>
          <a:xfrm>
            <a:off x="4464050" y="3545413"/>
            <a:ext cx="3262336" cy="2803946"/>
          </a:xfrm>
          <a:prstGeom prst="rect">
            <a:avLst/>
          </a:prstGeom>
        </p:spPr>
      </p:pic>
      <p:pic>
        <p:nvPicPr>
          <p:cNvPr id="81" name="图片占位符 80" descr="zhongxingtanke">
            <a:extLst>
              <a:ext uri="{FF2B5EF4-FFF2-40B4-BE49-F238E27FC236}">
                <a16:creationId xmlns:a16="http://schemas.microsoft.com/office/drawing/2014/main" id="{7B663B86-C562-3B2D-3105-27307273EC35}"/>
              </a:ext>
            </a:extLst>
          </p:cNvPr>
          <p:cNvPicPr>
            <a:picLocks noGrp="1"/>
          </p:cNvPicPr>
          <p:nvPr>
            <p:ph type="pic" sz="quarter" idx="16"/>
          </p:nvPr>
        </p:nvPicPr>
        <p:blipFill rotWithShape="1">
          <a:blip r:embed="rId9"/>
          <a:srcRect l="21278" t="8820" r="31526" b="32368"/>
          <a:stretch/>
        </p:blipFill>
        <p:spPr>
          <a:xfrm>
            <a:off x="8506300" y="796152"/>
            <a:ext cx="3371815" cy="2276021"/>
          </a:xfrm>
          <a:prstGeom prst="rect">
            <a:avLst/>
          </a:prstGeom>
        </p:spPr>
      </p:pic>
      <p:sp>
        <p:nvSpPr>
          <p:cNvPr id="83" name="文本框 82">
            <a:extLst>
              <a:ext uri="{FF2B5EF4-FFF2-40B4-BE49-F238E27FC236}">
                <a16:creationId xmlns:a16="http://schemas.microsoft.com/office/drawing/2014/main" id="{08FC57B9-F3E2-002A-8D33-53DC9FA710E5}"/>
              </a:ext>
            </a:extLst>
          </p:cNvPr>
          <p:cNvSpPr txBox="1"/>
          <p:nvPr/>
        </p:nvSpPr>
        <p:spPr>
          <a:xfrm>
            <a:off x="9002764" y="6318236"/>
            <a:ext cx="226940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高亮几何面的渲染</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文本框 84">
            <a:extLst>
              <a:ext uri="{FF2B5EF4-FFF2-40B4-BE49-F238E27FC236}">
                <a16:creationId xmlns:a16="http://schemas.microsoft.com/office/drawing/2014/main" id="{497F3D88-FFB8-2DCB-AB33-39672F6F0FEB}"/>
              </a:ext>
            </a:extLst>
          </p:cNvPr>
          <p:cNvSpPr txBox="1"/>
          <p:nvPr/>
        </p:nvSpPr>
        <p:spPr>
          <a:xfrm>
            <a:off x="5056543" y="6318236"/>
            <a:ext cx="226940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高亮几何点的渲染</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60" name="矩形 59"/>
          <p:cNvSpPr/>
          <p:nvPr/>
        </p:nvSpPr>
        <p:spPr bwMode="auto">
          <a:xfrm>
            <a:off x="2079056" y="2616789"/>
            <a:ext cx="1911101" cy="995209"/>
          </a:xfrm>
          <a:prstGeom prst="rect">
            <a:avLst/>
          </a:prstGeom>
        </p:spPr>
        <p:txBody>
          <a:bodyPr wrap="none">
            <a:spAutoFit/>
          </a:bodyPr>
          <a:lstStyle/>
          <a:p>
            <a:pPr algn="ctr" defTabSz="914377">
              <a:defRPr/>
            </a:pPr>
            <a:r>
              <a:rPr lang="zh-CN" altLang="en-US" sz="5867"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目 录</a:t>
            </a:r>
          </a:p>
        </p:txBody>
      </p:sp>
      <p:grpSp>
        <p:nvGrpSpPr>
          <p:cNvPr id="6" name="组合 5">
            <a:extLst>
              <a:ext uri="{FF2B5EF4-FFF2-40B4-BE49-F238E27FC236}">
                <a16:creationId xmlns:a16="http://schemas.microsoft.com/office/drawing/2014/main" id="{F35398EE-8849-E94D-DCC3-0BC873B5E640}"/>
              </a:ext>
            </a:extLst>
          </p:cNvPr>
          <p:cNvGrpSpPr/>
          <p:nvPr/>
        </p:nvGrpSpPr>
        <p:grpSpPr>
          <a:xfrm>
            <a:off x="6881716" y="1519748"/>
            <a:ext cx="2965403" cy="655107"/>
            <a:chOff x="6881716" y="1605492"/>
            <a:chExt cx="2965403" cy="655107"/>
          </a:xfrm>
        </p:grpSpPr>
        <p:sp>
          <p:nvSpPr>
            <p:cNvPr id="61" name="文本框 6"/>
            <p:cNvSpPr txBox="1">
              <a:spLocks noChangeArrowheads="1"/>
            </p:cNvSpPr>
            <p:nvPr/>
          </p:nvSpPr>
          <p:spPr bwMode="auto">
            <a:xfrm>
              <a:off x="7469545" y="1605492"/>
              <a:ext cx="237757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133" dirty="0">
                  <a:solidFill>
                    <a:srgbClr val="304371"/>
                  </a:solidFill>
                  <a:latin typeface="微软雅黑"/>
                  <a:ea typeface="微软雅黑"/>
                </a:rPr>
                <a:t>论文研究工作内容</a:t>
              </a:r>
            </a:p>
          </p:txBody>
        </p:sp>
        <p:sp>
          <p:nvSpPr>
            <p:cNvPr id="62" name="矩形 61"/>
            <p:cNvSpPr/>
            <p:nvPr/>
          </p:nvSpPr>
          <p:spPr>
            <a:xfrm>
              <a:off x="7469546" y="1983600"/>
              <a:ext cx="2272995" cy="276999"/>
            </a:xfrm>
            <a:prstGeom prst="rect">
              <a:avLst/>
            </a:prstGeom>
          </p:spPr>
          <p:txBody>
            <a:bodyPr wrap="none">
              <a:spAutoFit/>
            </a:bodyPr>
            <a:lstStyle/>
            <a:p>
              <a:pPr defTabSz="914377" fontAlgn="base">
                <a:spcBef>
                  <a:spcPct val="0"/>
                </a:spcBef>
                <a:spcAft>
                  <a:spcPct val="0"/>
                </a:spcAft>
                <a:defRPr/>
              </a:pPr>
              <a:r>
                <a:rPr lang="en-US" altLang="zh-CN" sz="1200" dirty="0">
                  <a:solidFill>
                    <a:prstClr val="black">
                      <a:lumMod val="85000"/>
                      <a:lumOff val="15000"/>
                    </a:prstClr>
                  </a:solidFill>
                  <a:latin typeface="Calibri Light" panose="020F0302020204030204" pitchFamily="34" charset="0"/>
                  <a:ea typeface="方正兰亭黑_GBK"/>
                </a:rPr>
                <a:t>Content Of Thesis Research Work</a:t>
              </a:r>
            </a:p>
          </p:txBody>
        </p:sp>
        <p:sp>
          <p:nvSpPr>
            <p:cNvPr id="63" name="椭圆 62"/>
            <p:cNvSpPr/>
            <p:nvPr/>
          </p:nvSpPr>
          <p:spPr>
            <a:xfrm>
              <a:off x="6881716" y="1612606"/>
              <a:ext cx="587829" cy="5878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2133" dirty="0">
                  <a:solidFill>
                    <a:prstClr val="white"/>
                  </a:solidFill>
                  <a:latin typeface="Arial"/>
                  <a:ea typeface="微软雅黑 Light"/>
                </a:rPr>
                <a:t>2</a:t>
              </a:r>
              <a:endParaRPr lang="zh-CN" altLang="en-US" sz="2133" dirty="0">
                <a:solidFill>
                  <a:prstClr val="white"/>
                </a:solidFill>
                <a:latin typeface="Arial"/>
                <a:ea typeface="微软雅黑 Light"/>
              </a:endParaRPr>
            </a:p>
          </p:txBody>
        </p:sp>
      </p:grpSp>
      <p:grpSp>
        <p:nvGrpSpPr>
          <p:cNvPr id="7" name="组合 6">
            <a:extLst>
              <a:ext uri="{FF2B5EF4-FFF2-40B4-BE49-F238E27FC236}">
                <a16:creationId xmlns:a16="http://schemas.microsoft.com/office/drawing/2014/main" id="{AECA56A8-A610-71A9-FDEC-A57445C8E553}"/>
              </a:ext>
            </a:extLst>
          </p:cNvPr>
          <p:cNvGrpSpPr/>
          <p:nvPr/>
        </p:nvGrpSpPr>
        <p:grpSpPr>
          <a:xfrm>
            <a:off x="6881716" y="2481360"/>
            <a:ext cx="1966605" cy="655107"/>
            <a:chOff x="6881716" y="2781185"/>
            <a:chExt cx="1966605" cy="655107"/>
          </a:xfrm>
        </p:grpSpPr>
        <p:sp>
          <p:nvSpPr>
            <p:cNvPr id="64" name="文本框 6"/>
            <p:cNvSpPr txBox="1">
              <a:spLocks noChangeArrowheads="1"/>
            </p:cNvSpPr>
            <p:nvPr/>
          </p:nvSpPr>
          <p:spPr bwMode="auto">
            <a:xfrm>
              <a:off x="7469546" y="27811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133" dirty="0">
                  <a:solidFill>
                    <a:srgbClr val="304371"/>
                  </a:solidFill>
                  <a:latin typeface="微软雅黑"/>
                  <a:ea typeface="微软雅黑"/>
                </a:rPr>
                <a:t>研究过程</a:t>
              </a:r>
            </a:p>
          </p:txBody>
        </p:sp>
        <p:sp>
          <p:nvSpPr>
            <p:cNvPr id="65" name="矩形 64"/>
            <p:cNvSpPr/>
            <p:nvPr/>
          </p:nvSpPr>
          <p:spPr>
            <a:xfrm>
              <a:off x="7469546" y="3159293"/>
              <a:ext cx="1378775" cy="276999"/>
            </a:xfrm>
            <a:prstGeom prst="rect">
              <a:avLst/>
            </a:prstGeom>
          </p:spPr>
          <p:txBody>
            <a:bodyPr wrap="none">
              <a:spAutoFit/>
            </a:bodyPr>
            <a:lstStyle/>
            <a:p>
              <a:pPr defTabSz="914377" fontAlgn="base">
                <a:spcBef>
                  <a:spcPct val="0"/>
                </a:spcBef>
                <a:spcAft>
                  <a:spcPct val="0"/>
                </a:spcAft>
                <a:defRPr/>
              </a:pPr>
              <a:r>
                <a:rPr lang="en-US" altLang="zh-CN" sz="1200" dirty="0">
                  <a:solidFill>
                    <a:prstClr val="black">
                      <a:lumMod val="85000"/>
                      <a:lumOff val="15000"/>
                    </a:prstClr>
                  </a:solidFill>
                  <a:latin typeface="Calibri Light" panose="020F0302020204030204" pitchFamily="34" charset="0"/>
                  <a:ea typeface="方正兰亭黑_GBK"/>
                </a:rPr>
                <a:t>Research Processes</a:t>
              </a:r>
            </a:p>
          </p:txBody>
        </p:sp>
        <p:sp>
          <p:nvSpPr>
            <p:cNvPr id="66" name="椭圆 65"/>
            <p:cNvSpPr/>
            <p:nvPr/>
          </p:nvSpPr>
          <p:spPr>
            <a:xfrm>
              <a:off x="6881716" y="2800938"/>
              <a:ext cx="587829" cy="5878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2133" dirty="0">
                  <a:solidFill>
                    <a:prstClr val="white"/>
                  </a:solidFill>
                  <a:latin typeface="Arial"/>
                  <a:ea typeface="微软雅黑 Light"/>
                </a:rPr>
                <a:t>3</a:t>
              </a:r>
              <a:endParaRPr lang="zh-CN" altLang="en-US" sz="2133" dirty="0">
                <a:solidFill>
                  <a:prstClr val="white"/>
                </a:solidFill>
                <a:latin typeface="Arial"/>
                <a:ea typeface="微软雅黑 Light"/>
              </a:endParaRPr>
            </a:p>
          </p:txBody>
        </p:sp>
      </p:grpSp>
      <p:grpSp>
        <p:nvGrpSpPr>
          <p:cNvPr id="8" name="组合 7">
            <a:extLst>
              <a:ext uri="{FF2B5EF4-FFF2-40B4-BE49-F238E27FC236}">
                <a16:creationId xmlns:a16="http://schemas.microsoft.com/office/drawing/2014/main" id="{4CE55BD3-B4F0-0905-0352-53A701509406}"/>
              </a:ext>
            </a:extLst>
          </p:cNvPr>
          <p:cNvGrpSpPr/>
          <p:nvPr/>
        </p:nvGrpSpPr>
        <p:grpSpPr>
          <a:xfrm>
            <a:off x="6881716" y="4404584"/>
            <a:ext cx="3513631" cy="655106"/>
            <a:chOff x="6881716" y="4041840"/>
            <a:chExt cx="3513631" cy="655106"/>
          </a:xfrm>
        </p:grpSpPr>
        <p:sp>
          <p:nvSpPr>
            <p:cNvPr id="67" name="文本框 66"/>
            <p:cNvSpPr txBox="1">
              <a:spLocks noChangeArrowheads="1"/>
            </p:cNvSpPr>
            <p:nvPr/>
          </p:nvSpPr>
          <p:spPr bwMode="auto">
            <a:xfrm>
              <a:off x="7469546" y="4041840"/>
              <a:ext cx="292580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133" dirty="0">
                  <a:solidFill>
                    <a:srgbClr val="304371"/>
                  </a:solidFill>
                  <a:latin typeface="微软雅黑"/>
                  <a:ea typeface="微软雅黑"/>
                </a:rPr>
                <a:t>研究成果展示及其应用</a:t>
              </a:r>
            </a:p>
          </p:txBody>
        </p:sp>
        <p:sp>
          <p:nvSpPr>
            <p:cNvPr id="69" name="矩形 68"/>
            <p:cNvSpPr/>
            <p:nvPr/>
          </p:nvSpPr>
          <p:spPr>
            <a:xfrm>
              <a:off x="7469546" y="4419947"/>
              <a:ext cx="2409634" cy="276999"/>
            </a:xfrm>
            <a:prstGeom prst="rect">
              <a:avLst/>
            </a:prstGeom>
          </p:spPr>
          <p:txBody>
            <a:bodyPr wrap="none">
              <a:spAutoFit/>
            </a:bodyPr>
            <a:lstStyle/>
            <a:p>
              <a:pPr defTabSz="914377" fontAlgn="base">
                <a:spcBef>
                  <a:spcPct val="0"/>
                </a:spcBef>
                <a:spcAft>
                  <a:spcPct val="0"/>
                </a:spcAft>
                <a:defRPr/>
              </a:pPr>
              <a:r>
                <a:rPr lang="en-US" altLang="zh-CN" sz="1200">
                  <a:solidFill>
                    <a:prstClr val="black">
                      <a:lumMod val="85000"/>
                      <a:lumOff val="15000"/>
                    </a:prstClr>
                  </a:solidFill>
                  <a:latin typeface="Calibri Light" panose="020F0302020204030204" pitchFamily="34" charset="0"/>
                  <a:ea typeface="方正兰亭黑_GBK"/>
                </a:rPr>
                <a:t>Research Results And Its Application</a:t>
              </a:r>
            </a:p>
          </p:txBody>
        </p:sp>
        <p:sp>
          <p:nvSpPr>
            <p:cNvPr id="71" name="椭圆 70"/>
            <p:cNvSpPr/>
            <p:nvPr/>
          </p:nvSpPr>
          <p:spPr>
            <a:xfrm>
              <a:off x="6881716" y="4091016"/>
              <a:ext cx="587829" cy="5878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2133" dirty="0">
                  <a:solidFill>
                    <a:prstClr val="white"/>
                  </a:solidFill>
                  <a:latin typeface="Arial"/>
                  <a:ea typeface="微软雅黑 Light"/>
                </a:rPr>
                <a:t>5</a:t>
              </a:r>
              <a:endParaRPr lang="zh-CN" altLang="en-US" sz="2133" dirty="0">
                <a:solidFill>
                  <a:prstClr val="white"/>
                </a:solidFill>
                <a:latin typeface="Arial"/>
                <a:ea typeface="微软雅黑 Light"/>
              </a:endParaRPr>
            </a:p>
          </p:txBody>
        </p:sp>
      </p:grpSp>
      <p:grpSp>
        <p:nvGrpSpPr>
          <p:cNvPr id="9" name="组合 8">
            <a:extLst>
              <a:ext uri="{FF2B5EF4-FFF2-40B4-BE49-F238E27FC236}">
                <a16:creationId xmlns:a16="http://schemas.microsoft.com/office/drawing/2014/main" id="{50609678-1DA0-EE21-D5E8-9627FF2BBC34}"/>
              </a:ext>
            </a:extLst>
          </p:cNvPr>
          <p:cNvGrpSpPr/>
          <p:nvPr/>
        </p:nvGrpSpPr>
        <p:grpSpPr>
          <a:xfrm>
            <a:off x="6881716" y="5366195"/>
            <a:ext cx="2013797" cy="655106"/>
            <a:chOff x="6881716" y="5366195"/>
            <a:chExt cx="2013797" cy="655106"/>
          </a:xfrm>
        </p:grpSpPr>
        <p:sp>
          <p:nvSpPr>
            <p:cNvPr id="68" name="文本框 6"/>
            <p:cNvSpPr txBox="1">
              <a:spLocks noChangeArrowheads="1"/>
            </p:cNvSpPr>
            <p:nvPr/>
          </p:nvSpPr>
          <p:spPr bwMode="auto">
            <a:xfrm>
              <a:off x="7469545" y="536619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133" dirty="0">
                  <a:solidFill>
                    <a:srgbClr val="304371"/>
                  </a:solidFill>
                  <a:latin typeface="微软雅黑"/>
                  <a:ea typeface="微软雅黑"/>
                </a:rPr>
                <a:t>论文总结</a:t>
              </a:r>
            </a:p>
          </p:txBody>
        </p:sp>
        <p:sp>
          <p:nvSpPr>
            <p:cNvPr id="70" name="矩形 69"/>
            <p:cNvSpPr/>
            <p:nvPr/>
          </p:nvSpPr>
          <p:spPr>
            <a:xfrm>
              <a:off x="7469545" y="5744302"/>
              <a:ext cx="1425968" cy="276999"/>
            </a:xfrm>
            <a:prstGeom prst="rect">
              <a:avLst/>
            </a:prstGeom>
          </p:spPr>
          <p:txBody>
            <a:bodyPr wrap="none">
              <a:spAutoFit/>
            </a:bodyPr>
            <a:lstStyle/>
            <a:p>
              <a:pPr defTabSz="914377" fontAlgn="base">
                <a:spcBef>
                  <a:spcPct val="0"/>
                </a:spcBef>
                <a:spcAft>
                  <a:spcPct val="0"/>
                </a:spcAft>
                <a:defRPr/>
              </a:pPr>
              <a:r>
                <a:rPr lang="en-US" altLang="zh-CN" sz="1200">
                  <a:solidFill>
                    <a:prstClr val="black">
                      <a:lumMod val="85000"/>
                      <a:lumOff val="15000"/>
                    </a:prstClr>
                  </a:solidFill>
                  <a:latin typeface="Calibri Light" panose="020F0302020204030204" pitchFamily="34" charset="0"/>
                  <a:ea typeface="方正兰亭黑_GBK"/>
                </a:rPr>
                <a:t>The Paper Summary</a:t>
              </a:r>
            </a:p>
          </p:txBody>
        </p:sp>
        <p:sp>
          <p:nvSpPr>
            <p:cNvPr id="72" name="椭圆 71"/>
            <p:cNvSpPr/>
            <p:nvPr/>
          </p:nvSpPr>
          <p:spPr>
            <a:xfrm>
              <a:off x="6881716" y="5381095"/>
              <a:ext cx="587829" cy="5878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2133" dirty="0">
                  <a:solidFill>
                    <a:prstClr val="white"/>
                  </a:solidFill>
                  <a:latin typeface="Arial"/>
                  <a:ea typeface="微软雅黑 Light"/>
                </a:rPr>
                <a:t>6</a:t>
              </a:r>
              <a:endParaRPr lang="zh-CN" altLang="en-US" sz="2133" dirty="0">
                <a:solidFill>
                  <a:prstClr val="white"/>
                </a:solidFill>
                <a:latin typeface="Arial"/>
                <a:ea typeface="微软雅黑 Light"/>
              </a:endParaRPr>
            </a:p>
          </p:txBody>
        </p:sp>
      </p:grpSp>
      <p:sp>
        <p:nvSpPr>
          <p:cNvPr id="19" name="菱形 18"/>
          <p:cNvSpPr/>
          <p:nvPr/>
        </p:nvSpPr>
        <p:spPr>
          <a:xfrm>
            <a:off x="1188363" y="1688609"/>
            <a:ext cx="3692487" cy="3692487"/>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20" name="矩形 19"/>
          <p:cNvSpPr/>
          <p:nvPr/>
        </p:nvSpPr>
        <p:spPr bwMode="auto">
          <a:xfrm>
            <a:off x="1813760" y="3568842"/>
            <a:ext cx="2441694" cy="584775"/>
          </a:xfrm>
          <a:prstGeom prst="rect">
            <a:avLst/>
          </a:prstGeom>
        </p:spPr>
        <p:txBody>
          <a:bodyPr wrap="none">
            <a:spAutoFit/>
          </a:bodyPr>
          <a:lstStyle/>
          <a:p>
            <a:pPr algn="ctr" defTabSz="914377">
              <a:defRPr/>
            </a:pPr>
            <a:r>
              <a:rPr lang="en-US" altLang="zh-CN" sz="3200" kern="100">
                <a:solidFill>
                  <a:srgbClr val="304371"/>
                </a:solidFill>
                <a:latin typeface="Arial"/>
                <a:ea typeface="微软雅黑" panose="020B0503020204020204" pitchFamily="34" charset="-122"/>
                <a:cs typeface="Times New Roman" panose="02020603050405020304" pitchFamily="18" charset="0"/>
              </a:rPr>
              <a:t>CONTENTS</a:t>
            </a:r>
            <a:endParaRPr lang="zh-CN" altLang="en-US" sz="3200" kern="100">
              <a:solidFill>
                <a:srgbClr val="304371"/>
              </a:solidFill>
              <a:latin typeface="Arial"/>
              <a:ea typeface="微软雅黑" panose="020B0503020204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id="{36EF326E-640C-F562-550B-694570F9E3FA}"/>
              </a:ext>
            </a:extLst>
          </p:cNvPr>
          <p:cNvGrpSpPr/>
          <p:nvPr/>
        </p:nvGrpSpPr>
        <p:grpSpPr>
          <a:xfrm>
            <a:off x="6881716" y="558136"/>
            <a:ext cx="3907328" cy="655107"/>
            <a:chOff x="6881716" y="558136"/>
            <a:chExt cx="3907328" cy="655107"/>
          </a:xfrm>
        </p:grpSpPr>
        <p:sp>
          <p:nvSpPr>
            <p:cNvPr id="2" name="文本框 6">
              <a:extLst>
                <a:ext uri="{FF2B5EF4-FFF2-40B4-BE49-F238E27FC236}">
                  <a16:creationId xmlns:a16="http://schemas.microsoft.com/office/drawing/2014/main" id="{68750DEB-42DF-34E7-FC06-EB214BE7B52E}"/>
                </a:ext>
              </a:extLst>
            </p:cNvPr>
            <p:cNvSpPr txBox="1">
              <a:spLocks noChangeArrowheads="1"/>
            </p:cNvSpPr>
            <p:nvPr/>
          </p:nvSpPr>
          <p:spPr bwMode="auto">
            <a:xfrm>
              <a:off x="7469545" y="558136"/>
              <a:ext cx="237757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133" dirty="0">
                  <a:solidFill>
                    <a:srgbClr val="304371"/>
                  </a:solidFill>
                  <a:latin typeface="微软雅黑"/>
                  <a:ea typeface="微软雅黑"/>
                </a:rPr>
                <a:t>选题的背景与意义</a:t>
              </a:r>
            </a:p>
          </p:txBody>
        </p:sp>
        <p:sp>
          <p:nvSpPr>
            <p:cNvPr id="3" name="矩形 2">
              <a:extLst>
                <a:ext uri="{FF2B5EF4-FFF2-40B4-BE49-F238E27FC236}">
                  <a16:creationId xmlns:a16="http://schemas.microsoft.com/office/drawing/2014/main" id="{0CB25595-BC28-F6D5-4A78-DFA00AC109E2}"/>
                </a:ext>
              </a:extLst>
            </p:cNvPr>
            <p:cNvSpPr/>
            <p:nvPr/>
          </p:nvSpPr>
          <p:spPr>
            <a:xfrm>
              <a:off x="7469546" y="936244"/>
              <a:ext cx="3319498" cy="276999"/>
            </a:xfrm>
            <a:prstGeom prst="rect">
              <a:avLst/>
            </a:prstGeom>
          </p:spPr>
          <p:txBody>
            <a:bodyPr wrap="none">
              <a:spAutoFit/>
            </a:bodyPr>
            <a:lstStyle/>
            <a:p>
              <a:pPr defTabSz="914377" fontAlgn="base">
                <a:spcBef>
                  <a:spcPct val="0"/>
                </a:spcBef>
                <a:spcAft>
                  <a:spcPct val="0"/>
                </a:spcAft>
                <a:defRPr/>
              </a:pPr>
              <a:r>
                <a:rPr lang="en-US" altLang="zh-CN" sz="1200" dirty="0">
                  <a:solidFill>
                    <a:prstClr val="black">
                      <a:lumMod val="85000"/>
                      <a:lumOff val="15000"/>
                    </a:prstClr>
                  </a:solidFill>
                  <a:latin typeface="Calibri Light" panose="020F0302020204030204" pitchFamily="34" charset="0"/>
                  <a:ea typeface="方正兰亭黑_GBK"/>
                </a:rPr>
                <a:t>Background And Significance Of The Selected Topic</a:t>
              </a:r>
            </a:p>
          </p:txBody>
        </p:sp>
        <p:sp>
          <p:nvSpPr>
            <p:cNvPr id="4" name="椭圆 3">
              <a:extLst>
                <a:ext uri="{FF2B5EF4-FFF2-40B4-BE49-F238E27FC236}">
                  <a16:creationId xmlns:a16="http://schemas.microsoft.com/office/drawing/2014/main" id="{F7EB28D6-B367-42EE-2816-27080D5C7F81}"/>
                </a:ext>
              </a:extLst>
            </p:cNvPr>
            <p:cNvSpPr/>
            <p:nvPr/>
          </p:nvSpPr>
          <p:spPr>
            <a:xfrm>
              <a:off x="6881716" y="565250"/>
              <a:ext cx="587829" cy="5878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2133" dirty="0">
                  <a:solidFill>
                    <a:prstClr val="white"/>
                  </a:solidFill>
                  <a:latin typeface="Arial"/>
                  <a:ea typeface="微软雅黑 Light"/>
                </a:rPr>
                <a:t>1</a:t>
              </a:r>
              <a:endParaRPr lang="zh-CN" altLang="en-US" sz="2133" dirty="0">
                <a:solidFill>
                  <a:prstClr val="white"/>
                </a:solidFill>
                <a:latin typeface="Arial"/>
                <a:ea typeface="微软雅黑 Light"/>
              </a:endParaRPr>
            </a:p>
          </p:txBody>
        </p:sp>
      </p:grpSp>
      <p:grpSp>
        <p:nvGrpSpPr>
          <p:cNvPr id="10" name="组合 9">
            <a:extLst>
              <a:ext uri="{FF2B5EF4-FFF2-40B4-BE49-F238E27FC236}">
                <a16:creationId xmlns:a16="http://schemas.microsoft.com/office/drawing/2014/main" id="{17483755-E516-E8A7-5F02-EA4D6916402D}"/>
              </a:ext>
            </a:extLst>
          </p:cNvPr>
          <p:cNvGrpSpPr/>
          <p:nvPr/>
        </p:nvGrpSpPr>
        <p:grpSpPr>
          <a:xfrm>
            <a:off x="6881716" y="3442972"/>
            <a:ext cx="2868262" cy="655107"/>
            <a:chOff x="6881716" y="2781185"/>
            <a:chExt cx="2868262" cy="655107"/>
          </a:xfrm>
        </p:grpSpPr>
        <p:sp>
          <p:nvSpPr>
            <p:cNvPr id="11" name="文本框 6">
              <a:extLst>
                <a:ext uri="{FF2B5EF4-FFF2-40B4-BE49-F238E27FC236}">
                  <a16:creationId xmlns:a16="http://schemas.microsoft.com/office/drawing/2014/main" id="{05BE5EE8-3811-0842-8FC7-B4A5DD91629A}"/>
                </a:ext>
              </a:extLst>
            </p:cNvPr>
            <p:cNvSpPr txBox="1">
              <a:spLocks noChangeArrowheads="1"/>
            </p:cNvSpPr>
            <p:nvPr/>
          </p:nvSpPr>
          <p:spPr bwMode="auto">
            <a:xfrm>
              <a:off x="7469546" y="2781185"/>
              <a:ext cx="210346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zh-CN" altLang="en-US" sz="2133" dirty="0">
                  <a:solidFill>
                    <a:srgbClr val="304371"/>
                  </a:solidFill>
                  <a:latin typeface="微软雅黑"/>
                  <a:ea typeface="微软雅黑"/>
                </a:rPr>
                <a:t>研究重点与难点</a:t>
              </a:r>
            </a:p>
          </p:txBody>
        </p:sp>
        <p:sp>
          <p:nvSpPr>
            <p:cNvPr id="12" name="矩形 11">
              <a:extLst>
                <a:ext uri="{FF2B5EF4-FFF2-40B4-BE49-F238E27FC236}">
                  <a16:creationId xmlns:a16="http://schemas.microsoft.com/office/drawing/2014/main" id="{D8A08CE2-C3E9-9299-CE41-1152458B25E8}"/>
                </a:ext>
              </a:extLst>
            </p:cNvPr>
            <p:cNvSpPr/>
            <p:nvPr/>
          </p:nvSpPr>
          <p:spPr>
            <a:xfrm>
              <a:off x="7469546" y="3159293"/>
              <a:ext cx="2280432" cy="276999"/>
            </a:xfrm>
            <a:prstGeom prst="rect">
              <a:avLst/>
            </a:prstGeom>
          </p:spPr>
          <p:txBody>
            <a:bodyPr wrap="none">
              <a:spAutoFit/>
            </a:bodyPr>
            <a:lstStyle/>
            <a:p>
              <a:pPr defTabSz="914377" fontAlgn="base">
                <a:spcBef>
                  <a:spcPct val="0"/>
                </a:spcBef>
                <a:spcAft>
                  <a:spcPct val="0"/>
                </a:spcAft>
                <a:defRPr/>
              </a:pPr>
              <a:r>
                <a:rPr lang="en-US" altLang="zh-CN" sz="1200" dirty="0">
                  <a:solidFill>
                    <a:prstClr val="black">
                      <a:lumMod val="85000"/>
                      <a:lumOff val="15000"/>
                    </a:prstClr>
                  </a:solidFill>
                  <a:latin typeface="Calibri Light" panose="020F0302020204030204" pitchFamily="34" charset="0"/>
                  <a:ea typeface="方正兰亭黑_GBK"/>
                </a:rPr>
                <a:t>Research Priorities and Difficulties</a:t>
              </a:r>
            </a:p>
          </p:txBody>
        </p:sp>
        <p:sp>
          <p:nvSpPr>
            <p:cNvPr id="13" name="椭圆 12">
              <a:extLst>
                <a:ext uri="{FF2B5EF4-FFF2-40B4-BE49-F238E27FC236}">
                  <a16:creationId xmlns:a16="http://schemas.microsoft.com/office/drawing/2014/main" id="{A3863AFD-EC6F-DD3B-55CC-DCFFCE471AED}"/>
                </a:ext>
              </a:extLst>
            </p:cNvPr>
            <p:cNvSpPr/>
            <p:nvPr/>
          </p:nvSpPr>
          <p:spPr>
            <a:xfrm>
              <a:off x="6881716" y="2800938"/>
              <a:ext cx="587829" cy="5878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2133" dirty="0">
                  <a:solidFill>
                    <a:prstClr val="white"/>
                  </a:solidFill>
                  <a:latin typeface="Arial"/>
                  <a:ea typeface="微软雅黑 Light"/>
                </a:rPr>
                <a:t>4</a:t>
              </a:r>
              <a:endParaRPr lang="zh-CN" altLang="en-US" sz="2133" dirty="0">
                <a:solidFill>
                  <a:prstClr val="white"/>
                </a:solidFill>
                <a:latin typeface="Arial"/>
                <a:ea typeface="微软雅黑 Light"/>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09" y="274536"/>
            <a:ext cx="4801314"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第五部分：研究成果展示及其应用</a:t>
            </a:r>
          </a:p>
        </p:txBody>
      </p:sp>
      <p:sp>
        <p:nvSpPr>
          <p:cNvPr id="15" name="文本框 14">
            <a:extLst>
              <a:ext uri="{FF2B5EF4-FFF2-40B4-BE49-F238E27FC236}">
                <a16:creationId xmlns:a16="http://schemas.microsoft.com/office/drawing/2014/main" id="{8206F2E8-6F50-73C7-5094-F1434BF8606F}"/>
              </a:ext>
            </a:extLst>
          </p:cNvPr>
          <p:cNvSpPr txBox="1"/>
          <p:nvPr/>
        </p:nvSpPr>
        <p:spPr>
          <a:xfrm>
            <a:off x="708082" y="3042875"/>
            <a:ext cx="267164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屏幕上点击生成三维多段线</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0" name="图片占位符 49" descr="蓝色的标志&#10;&#10;中度可信度描述已自动生成">
            <a:extLst>
              <a:ext uri="{FF2B5EF4-FFF2-40B4-BE49-F238E27FC236}">
                <a16:creationId xmlns:a16="http://schemas.microsoft.com/office/drawing/2014/main" id="{EF30A700-F607-9DF1-2B25-3F8436077F37}"/>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t="1576" b="1576"/>
          <a:stretch/>
        </p:blipFill>
        <p:spPr>
          <a:xfrm>
            <a:off x="413147" y="834402"/>
            <a:ext cx="3262336" cy="2116380"/>
          </a:xfrm>
          <a:prstGeom prst="rect">
            <a:avLst/>
          </a:prstGeom>
        </p:spPr>
      </p:pic>
      <p:pic>
        <p:nvPicPr>
          <p:cNvPr id="51" name="图片占位符 50" descr="背景图案&#10;&#10;描述已自动生成">
            <a:extLst>
              <a:ext uri="{FF2B5EF4-FFF2-40B4-BE49-F238E27FC236}">
                <a16:creationId xmlns:a16="http://schemas.microsoft.com/office/drawing/2014/main" id="{697BA6D5-83AE-0CC3-BFBC-811B3B74AEE9}"/>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val="0"/>
              </a:ext>
            </a:extLst>
          </a:blip>
          <a:srcRect l="21662" r="21662"/>
          <a:stretch/>
        </p:blipFill>
        <p:spPr>
          <a:xfrm>
            <a:off x="4464832" y="868512"/>
            <a:ext cx="3262336" cy="2116380"/>
          </a:xfrm>
          <a:prstGeom prst="rect">
            <a:avLst/>
          </a:prstGeom>
        </p:spPr>
      </p:pic>
      <p:pic>
        <p:nvPicPr>
          <p:cNvPr id="52" name="图片占位符 51" descr="形状, 正方形&#10;&#10;描述已自动生成">
            <a:extLst>
              <a:ext uri="{FF2B5EF4-FFF2-40B4-BE49-F238E27FC236}">
                <a16:creationId xmlns:a16="http://schemas.microsoft.com/office/drawing/2014/main" id="{2656149E-CCC4-00EF-834B-AFA99275635D}"/>
              </a:ext>
            </a:extLst>
          </p:cNvPr>
          <p:cNvPicPr>
            <a:picLocks noGrp="1" noChangeAspect="1"/>
          </p:cNvPicPr>
          <p:nvPr>
            <p:ph type="pic" sz="quarter" idx="16"/>
          </p:nvPr>
        </p:nvPicPr>
        <p:blipFill rotWithShape="1">
          <a:blip r:embed="rId4" cstate="print">
            <a:extLst>
              <a:ext uri="{28A0092B-C50C-407E-A947-70E740481C1C}">
                <a14:useLocalDpi xmlns:a14="http://schemas.microsoft.com/office/drawing/2010/main" val="0"/>
              </a:ext>
            </a:extLst>
          </a:blip>
          <a:srcRect t="797" b="3987"/>
          <a:stretch/>
        </p:blipFill>
        <p:spPr>
          <a:xfrm>
            <a:off x="8516517" y="403160"/>
            <a:ext cx="3262336" cy="2577076"/>
          </a:xfrm>
          <a:prstGeom prst="rect">
            <a:avLst/>
          </a:prstGeom>
        </p:spPr>
      </p:pic>
      <p:pic>
        <p:nvPicPr>
          <p:cNvPr id="12" name="图片占位符 11" descr="蓝色的卡通人物&#10;&#10;低可信度描述已自动生成">
            <a:extLst>
              <a:ext uri="{FF2B5EF4-FFF2-40B4-BE49-F238E27FC236}">
                <a16:creationId xmlns:a16="http://schemas.microsoft.com/office/drawing/2014/main" id="{FD99B4C2-2A68-76B7-6116-6A8C0C3867C7}"/>
              </a:ext>
            </a:extLst>
          </p:cNvPr>
          <p:cNvPicPr>
            <a:picLocks noGrp="1" noChangeAspect="1"/>
          </p:cNvPicPr>
          <p:nvPr>
            <p:ph type="pic" sz="quarter" idx="18"/>
          </p:nvPr>
        </p:nvPicPr>
        <p:blipFill rotWithShape="1">
          <a:blip r:embed="rId5">
            <a:extLst>
              <a:ext uri="{28A0092B-C50C-407E-A947-70E740481C1C}">
                <a14:useLocalDpi xmlns:a14="http://schemas.microsoft.com/office/drawing/2010/main" val="0"/>
              </a:ext>
            </a:extLst>
          </a:blip>
          <a:srcRect l="-19" r="12408"/>
          <a:stretch/>
        </p:blipFill>
        <p:spPr>
          <a:xfrm>
            <a:off x="4464050" y="3844925"/>
            <a:ext cx="3508696" cy="2117725"/>
          </a:xfrm>
        </p:spPr>
      </p:pic>
      <p:sp>
        <p:nvSpPr>
          <p:cNvPr id="53" name="文本框 52">
            <a:extLst>
              <a:ext uri="{FF2B5EF4-FFF2-40B4-BE49-F238E27FC236}">
                <a16:creationId xmlns:a16="http://schemas.microsoft.com/office/drawing/2014/main" id="{DF1AD717-BC8E-278A-23E2-C217F6B59A6E}"/>
              </a:ext>
            </a:extLst>
          </p:cNvPr>
          <p:cNvSpPr txBox="1"/>
          <p:nvPr/>
        </p:nvSpPr>
        <p:spPr>
          <a:xfrm>
            <a:off x="4669253" y="3054871"/>
            <a:ext cx="2443092"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几何线上点击生成几何点</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文本框 53">
            <a:extLst>
              <a:ext uri="{FF2B5EF4-FFF2-40B4-BE49-F238E27FC236}">
                <a16:creationId xmlns:a16="http://schemas.microsoft.com/office/drawing/2014/main" id="{074E4ED6-446E-ED0B-8CF8-B67160D87698}"/>
              </a:ext>
            </a:extLst>
          </p:cNvPr>
          <p:cNvSpPr txBox="1"/>
          <p:nvPr/>
        </p:nvSpPr>
        <p:spPr>
          <a:xfrm>
            <a:off x="8711622" y="3058314"/>
            <a:ext cx="2443092"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几何面上点击生成几何点</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3" name="文本框 62">
            <a:extLst>
              <a:ext uri="{FF2B5EF4-FFF2-40B4-BE49-F238E27FC236}">
                <a16:creationId xmlns:a16="http://schemas.microsoft.com/office/drawing/2014/main" id="{9C511D42-573F-1979-142D-501615B1136D}"/>
              </a:ext>
            </a:extLst>
          </p:cNvPr>
          <p:cNvSpPr txBox="1"/>
          <p:nvPr/>
        </p:nvSpPr>
        <p:spPr>
          <a:xfrm>
            <a:off x="1329433" y="6184672"/>
            <a:ext cx="1428943"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拾取几何点</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图片占位符 8" descr="图片包含 游戏机, 火, 橙子, 街道&#10;&#10;描述已自动生成">
            <a:extLst>
              <a:ext uri="{FF2B5EF4-FFF2-40B4-BE49-F238E27FC236}">
                <a16:creationId xmlns:a16="http://schemas.microsoft.com/office/drawing/2014/main" id="{F9EEA6EB-4711-E96A-CD93-26676F993A72}"/>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t="-468" r="9550" b="468"/>
          <a:stretch/>
        </p:blipFill>
        <p:spPr>
          <a:xfrm>
            <a:off x="413147" y="3979159"/>
            <a:ext cx="3262336" cy="2116380"/>
          </a:xfrm>
        </p:spPr>
      </p:pic>
      <p:sp>
        <p:nvSpPr>
          <p:cNvPr id="5" name="文本框 4">
            <a:extLst>
              <a:ext uri="{FF2B5EF4-FFF2-40B4-BE49-F238E27FC236}">
                <a16:creationId xmlns:a16="http://schemas.microsoft.com/office/drawing/2014/main" id="{21B02CAC-7916-CE29-1C21-3CCEAC233B91}"/>
              </a:ext>
            </a:extLst>
          </p:cNvPr>
          <p:cNvSpPr txBox="1"/>
          <p:nvPr/>
        </p:nvSpPr>
        <p:spPr>
          <a:xfrm>
            <a:off x="5176327" y="6137149"/>
            <a:ext cx="1428943"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拾取几何面</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3754F2E1-56FE-53DD-B183-C5107E2141D4}"/>
              </a:ext>
            </a:extLst>
          </p:cNvPr>
          <p:cNvSpPr txBox="1"/>
          <p:nvPr/>
        </p:nvSpPr>
        <p:spPr>
          <a:xfrm>
            <a:off x="9422996" y="6105442"/>
            <a:ext cx="1428943"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拾取几何体</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1" name="图片占位符 20" descr="交通号志灯&#10;&#10;低可信度描述已自动生成">
            <a:extLst>
              <a:ext uri="{FF2B5EF4-FFF2-40B4-BE49-F238E27FC236}">
                <a16:creationId xmlns:a16="http://schemas.microsoft.com/office/drawing/2014/main" id="{2F6B3E2A-C001-B23C-14C9-145291990F21}"/>
              </a:ext>
            </a:extLst>
          </p:cNvPr>
          <p:cNvPicPr>
            <a:picLocks noGrp="1" noChangeAspect="1"/>
          </p:cNvPicPr>
          <p:nvPr>
            <p:ph type="pic" sz="quarter" idx="19"/>
          </p:nvPr>
        </p:nvPicPr>
        <p:blipFill>
          <a:blip r:embed="rId7">
            <a:extLst>
              <a:ext uri="{28A0092B-C50C-407E-A947-70E740481C1C}">
                <a14:useLocalDpi xmlns:a14="http://schemas.microsoft.com/office/drawing/2010/main" val="0"/>
              </a:ext>
            </a:extLst>
          </a:blip>
          <a:srcRect l="5209" r="5209"/>
          <a:stretch>
            <a:fillRect/>
          </a:stretch>
        </p:blipFill>
        <p:spPr/>
      </p:pic>
    </p:spTree>
    <p:extLst>
      <p:ext uri="{BB962C8B-B14F-4D97-AF65-F5344CB8AC3E}">
        <p14:creationId xmlns:p14="http://schemas.microsoft.com/office/powerpoint/2010/main" val="3604700273"/>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09" y="274536"/>
            <a:ext cx="4801314"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第五部分：研究成果展示及其应用</a:t>
            </a:r>
          </a:p>
        </p:txBody>
      </p:sp>
      <p:sp>
        <p:nvSpPr>
          <p:cNvPr id="15" name="文本框 14">
            <a:extLst>
              <a:ext uri="{FF2B5EF4-FFF2-40B4-BE49-F238E27FC236}">
                <a16:creationId xmlns:a16="http://schemas.microsoft.com/office/drawing/2014/main" id="{8206F2E8-6F50-73C7-5094-F1434BF8606F}"/>
              </a:ext>
            </a:extLst>
          </p:cNvPr>
          <p:cNvSpPr txBox="1"/>
          <p:nvPr/>
        </p:nvSpPr>
        <p:spPr>
          <a:xfrm>
            <a:off x="1121340" y="3121223"/>
            <a:ext cx="1960251"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显隐单个几何部件</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DF1AD717-BC8E-278A-23E2-C217F6B59A6E}"/>
              </a:ext>
            </a:extLst>
          </p:cNvPr>
          <p:cNvSpPr txBox="1"/>
          <p:nvPr/>
        </p:nvSpPr>
        <p:spPr>
          <a:xfrm>
            <a:off x="4669253" y="3054871"/>
            <a:ext cx="2443092"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修改单个几何部件颜色</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文本框 53">
            <a:extLst>
              <a:ext uri="{FF2B5EF4-FFF2-40B4-BE49-F238E27FC236}">
                <a16:creationId xmlns:a16="http://schemas.microsoft.com/office/drawing/2014/main" id="{074E4ED6-446E-ED0B-8CF8-B67160D87698}"/>
              </a:ext>
            </a:extLst>
          </p:cNvPr>
          <p:cNvSpPr txBox="1"/>
          <p:nvPr/>
        </p:nvSpPr>
        <p:spPr>
          <a:xfrm>
            <a:off x="9116416" y="3054871"/>
            <a:ext cx="2042103"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删除单个几何部件</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3" name="文本框 62">
            <a:extLst>
              <a:ext uri="{FF2B5EF4-FFF2-40B4-BE49-F238E27FC236}">
                <a16:creationId xmlns:a16="http://schemas.microsoft.com/office/drawing/2014/main" id="{9C511D42-573F-1979-142D-501615B1136D}"/>
              </a:ext>
            </a:extLst>
          </p:cNvPr>
          <p:cNvSpPr txBox="1"/>
          <p:nvPr/>
        </p:nvSpPr>
        <p:spPr>
          <a:xfrm>
            <a:off x="1121340" y="6224177"/>
            <a:ext cx="190906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显隐全部几何部件</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21B02CAC-7916-CE29-1C21-3CCEAC233B91}"/>
              </a:ext>
            </a:extLst>
          </p:cNvPr>
          <p:cNvSpPr txBox="1"/>
          <p:nvPr/>
        </p:nvSpPr>
        <p:spPr>
          <a:xfrm>
            <a:off x="4887687" y="6105442"/>
            <a:ext cx="2396048"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修改全部几何部件颜色</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3754F2E1-56FE-53DD-B183-C5107E2141D4}"/>
              </a:ext>
            </a:extLst>
          </p:cNvPr>
          <p:cNvSpPr txBox="1"/>
          <p:nvPr/>
        </p:nvSpPr>
        <p:spPr>
          <a:xfrm>
            <a:off x="9256290" y="6105442"/>
            <a:ext cx="1902229"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删除全部几何部件</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8" name="图片占位符 37" descr="图片包含 华美, 游戏机, 大, 橙子&#10;&#10;描述已自动生成">
            <a:extLst>
              <a:ext uri="{FF2B5EF4-FFF2-40B4-BE49-F238E27FC236}">
                <a16:creationId xmlns:a16="http://schemas.microsoft.com/office/drawing/2014/main" id="{EE7F2DE2-7704-5806-0D8E-A4363E008A55}"/>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3222" b="3222"/>
          <a:stretch>
            <a:fillRect/>
          </a:stretch>
        </p:blipFill>
        <p:spPr/>
      </p:pic>
      <p:pic>
        <p:nvPicPr>
          <p:cNvPr id="32" name="图片占位符 31" descr="图片包含 热气球, 飞机, 游戏机, 华美&#10;&#10;描述已自动生成">
            <a:extLst>
              <a:ext uri="{FF2B5EF4-FFF2-40B4-BE49-F238E27FC236}">
                <a16:creationId xmlns:a16="http://schemas.microsoft.com/office/drawing/2014/main" id="{7AE0FC42-CB22-F59F-5055-E813BAD7FB72}"/>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3959" r="3959"/>
          <a:stretch>
            <a:fillRect/>
          </a:stretch>
        </p:blipFill>
        <p:spPr/>
      </p:pic>
      <p:pic>
        <p:nvPicPr>
          <p:cNvPr id="26" name="图片占位符 25" descr="图片包含 游戏机, 热气球, 华美&#10;&#10;描述已自动生成">
            <a:extLst>
              <a:ext uri="{FF2B5EF4-FFF2-40B4-BE49-F238E27FC236}">
                <a16:creationId xmlns:a16="http://schemas.microsoft.com/office/drawing/2014/main" id="{259D049F-864A-C9B9-98B5-6F29CFCC95EF}"/>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t="4205" b="4205"/>
          <a:stretch>
            <a:fillRect/>
          </a:stretch>
        </p:blipFill>
        <p:spPr/>
      </p:pic>
      <p:pic>
        <p:nvPicPr>
          <p:cNvPr id="23" name="图片占位符 22" descr="图片包含 飞机, 热气球, 游戏机, 交通&#10;&#10;描述已自动生成">
            <a:extLst>
              <a:ext uri="{FF2B5EF4-FFF2-40B4-BE49-F238E27FC236}">
                <a16:creationId xmlns:a16="http://schemas.microsoft.com/office/drawing/2014/main" id="{81F4FD47-4725-7589-5E12-5D4BACED3611}"/>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1218" b="1218"/>
          <a:stretch>
            <a:fillRect/>
          </a:stretch>
        </p:blipFill>
        <p:spPr>
          <a:xfrm>
            <a:off x="527050" y="904875"/>
            <a:ext cx="3262313" cy="2116138"/>
          </a:xfrm>
        </p:spPr>
      </p:pic>
      <p:pic>
        <p:nvPicPr>
          <p:cNvPr id="29" name="图片占位符 28" descr="图片包含 游戏机, 热气球&#10;&#10;描述已自动生成">
            <a:extLst>
              <a:ext uri="{FF2B5EF4-FFF2-40B4-BE49-F238E27FC236}">
                <a16:creationId xmlns:a16="http://schemas.microsoft.com/office/drawing/2014/main" id="{990AFE06-F9E3-5904-F50A-38464E3E60AD}"/>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928" b="928"/>
          <a:stretch>
            <a:fillRect/>
          </a:stretch>
        </p:blipFill>
        <p:spPr>
          <a:xfrm>
            <a:off x="4454525" y="904875"/>
            <a:ext cx="3262313" cy="2116138"/>
          </a:xfrm>
        </p:spPr>
      </p:pic>
      <p:pic>
        <p:nvPicPr>
          <p:cNvPr id="35" name="图片占位符 34" descr="图片包含 热气球, 游戏机, 华美, 电话&#10;&#10;描述已自动生成">
            <a:extLst>
              <a:ext uri="{FF2B5EF4-FFF2-40B4-BE49-F238E27FC236}">
                <a16:creationId xmlns:a16="http://schemas.microsoft.com/office/drawing/2014/main" id="{E580EE41-55F3-250E-EF7A-08D6ECEF1463}"/>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2558" r="2558"/>
          <a:stretch>
            <a:fillRect/>
          </a:stretch>
        </p:blipFill>
        <p:spPr>
          <a:xfrm>
            <a:off x="8486775" y="904875"/>
            <a:ext cx="3262313" cy="2116138"/>
          </a:xfrm>
        </p:spPr>
      </p:pic>
    </p:spTree>
    <p:extLst>
      <p:ext uri="{BB962C8B-B14F-4D97-AF65-F5344CB8AC3E}">
        <p14:creationId xmlns:p14="http://schemas.microsoft.com/office/powerpoint/2010/main" val="362659840"/>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auto">
          <a:xfrm>
            <a:off x="120309" y="274536"/>
            <a:ext cx="4801314"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第五部分：研究成果展示及其应用</a:t>
            </a:r>
          </a:p>
        </p:txBody>
      </p:sp>
      <p:sp>
        <p:nvSpPr>
          <p:cNvPr id="15" name="文本框 14">
            <a:extLst>
              <a:ext uri="{FF2B5EF4-FFF2-40B4-BE49-F238E27FC236}">
                <a16:creationId xmlns:a16="http://schemas.microsoft.com/office/drawing/2014/main" id="{8206F2E8-6F50-73C7-5094-F1434BF8606F}"/>
              </a:ext>
            </a:extLst>
          </p:cNvPr>
          <p:cNvSpPr txBox="1"/>
          <p:nvPr/>
        </p:nvSpPr>
        <p:spPr>
          <a:xfrm>
            <a:off x="1283785" y="3416430"/>
            <a:ext cx="141710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网格面渲染</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FA677C53-84B4-AA7A-40ED-E9EE32CC5A5F}"/>
              </a:ext>
            </a:extLst>
          </p:cNvPr>
          <p:cNvSpPr txBox="1"/>
          <p:nvPr/>
        </p:nvSpPr>
        <p:spPr>
          <a:xfrm>
            <a:off x="9462012" y="3429000"/>
            <a:ext cx="1417106"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边界线渲染</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占位符 1">
            <a:extLst>
              <a:ext uri="{FF2B5EF4-FFF2-40B4-BE49-F238E27FC236}">
                <a16:creationId xmlns:a16="http://schemas.microsoft.com/office/drawing/2014/main" id="{1A1DEFE6-66D5-C75E-FF05-AB65E0C5007B}"/>
              </a:ext>
            </a:extLst>
          </p:cNvPr>
          <p:cNvPicPr>
            <a:picLocks noChangeAspect="1"/>
          </p:cNvPicPr>
          <p:nvPr/>
        </p:nvPicPr>
        <p:blipFill>
          <a:blip r:embed="rId4"/>
          <a:srcRect l="73" r="73"/>
          <a:stretch>
            <a:fillRect/>
          </a:stretch>
        </p:blipFill>
        <p:spPr>
          <a:xfrm>
            <a:off x="120309" y="4448174"/>
            <a:ext cx="2755693" cy="1787705"/>
          </a:xfrm>
          <a:prstGeom prst="rect">
            <a:avLst/>
          </a:prstGeom>
          <a:noFill/>
          <a:ln w="12700" cap="flat" cmpd="sng" algn="ctr">
            <a:noFill/>
            <a:prstDash val="solid"/>
            <a:miter lim="800000"/>
          </a:ln>
          <a:effectLst/>
        </p:spPr>
      </p:pic>
      <p:pic>
        <p:nvPicPr>
          <p:cNvPr id="5" name="图片占位符 13">
            <a:extLst>
              <a:ext uri="{FF2B5EF4-FFF2-40B4-BE49-F238E27FC236}">
                <a16:creationId xmlns:a16="http://schemas.microsoft.com/office/drawing/2014/main" id="{4741CE95-E097-89FB-7020-2223106280CA}"/>
              </a:ext>
            </a:extLst>
          </p:cNvPr>
          <p:cNvPicPr>
            <a:picLocks noChangeAspect="1"/>
          </p:cNvPicPr>
          <p:nvPr/>
        </p:nvPicPr>
        <p:blipFill rotWithShape="1">
          <a:blip r:embed="rId5"/>
          <a:srcRect l="11764" r="4223"/>
          <a:stretch/>
        </p:blipFill>
        <p:spPr>
          <a:xfrm>
            <a:off x="2860295" y="4448174"/>
            <a:ext cx="2755693" cy="1787705"/>
          </a:xfrm>
          <a:prstGeom prst="rect">
            <a:avLst/>
          </a:prstGeom>
          <a:noFill/>
          <a:ln w="12700" cap="flat" cmpd="sng" algn="ctr">
            <a:noFill/>
            <a:prstDash val="solid"/>
            <a:miter lim="800000"/>
          </a:ln>
          <a:effectLst/>
        </p:spPr>
      </p:pic>
      <p:sp>
        <p:nvSpPr>
          <p:cNvPr id="6" name="文本框 5">
            <a:extLst>
              <a:ext uri="{FF2B5EF4-FFF2-40B4-BE49-F238E27FC236}">
                <a16:creationId xmlns:a16="http://schemas.microsoft.com/office/drawing/2014/main" id="{2BE0B757-D79E-EA66-556A-870D171ADFE4}"/>
              </a:ext>
            </a:extLst>
          </p:cNvPr>
          <p:cNvSpPr txBox="1"/>
          <p:nvPr/>
        </p:nvSpPr>
        <p:spPr>
          <a:xfrm>
            <a:off x="2123326" y="6248450"/>
            <a:ext cx="2233343"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一维梁单元形状渲染</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4DC6558-50AF-C30B-7005-7C3172D3A616}"/>
              </a:ext>
            </a:extLst>
          </p:cNvPr>
          <p:cNvSpPr txBox="1"/>
          <p:nvPr/>
        </p:nvSpPr>
        <p:spPr>
          <a:xfrm>
            <a:off x="8490388" y="6248450"/>
            <a:ext cx="2388730"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二维壳实际厚度渲染</a:t>
            </a:r>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3" name="图片占位符 22">
            <a:extLst>
              <a:ext uri="{FF2B5EF4-FFF2-40B4-BE49-F238E27FC236}">
                <a16:creationId xmlns:a16="http://schemas.microsoft.com/office/drawing/2014/main" id="{39928DBC-6ADE-2F5C-4A73-970FADD31A6A}"/>
              </a:ext>
            </a:extLst>
          </p:cNvPr>
          <p:cNvPicPr>
            <a:picLocks noGrp="1" noChangeAspect="1"/>
          </p:cNvPicPr>
          <p:nvPr>
            <p:ph type="pic" sz="quarter" idx="15"/>
          </p:nvPr>
        </p:nvPicPr>
        <p:blipFill rotWithShape="1">
          <a:blip r:embed="rId6"/>
          <a:srcRect t="785" b="1166"/>
          <a:stretch/>
        </p:blipFill>
        <p:spPr>
          <a:xfrm>
            <a:off x="4559933" y="736201"/>
            <a:ext cx="3167235" cy="2680229"/>
          </a:xfrm>
          <a:prstGeom prst="rect">
            <a:avLst/>
          </a:prstGeom>
        </p:spPr>
      </p:pic>
      <p:pic>
        <p:nvPicPr>
          <p:cNvPr id="26" name="图片占位符 25">
            <a:extLst>
              <a:ext uri="{FF2B5EF4-FFF2-40B4-BE49-F238E27FC236}">
                <a16:creationId xmlns:a16="http://schemas.microsoft.com/office/drawing/2014/main" id="{F16F9A05-D5AF-E523-F2CF-E5E02D05ED6C}"/>
              </a:ext>
            </a:extLst>
          </p:cNvPr>
          <p:cNvPicPr>
            <a:picLocks noGrp="1" noChangeAspect="1"/>
          </p:cNvPicPr>
          <p:nvPr>
            <p:ph type="pic" sz="quarter" idx="16"/>
          </p:nvPr>
        </p:nvPicPr>
        <p:blipFill rotWithShape="1">
          <a:blip r:embed="rId7"/>
          <a:srcRect t="68" b="539"/>
          <a:stretch/>
        </p:blipFill>
        <p:spPr>
          <a:xfrm>
            <a:off x="8532607" y="655724"/>
            <a:ext cx="3171964" cy="2760706"/>
          </a:xfrm>
          <a:prstGeom prst="rect">
            <a:avLst/>
          </a:prstGeom>
        </p:spPr>
      </p:pic>
      <p:pic>
        <p:nvPicPr>
          <p:cNvPr id="22" name="图片占位符 21">
            <a:extLst>
              <a:ext uri="{FF2B5EF4-FFF2-40B4-BE49-F238E27FC236}">
                <a16:creationId xmlns:a16="http://schemas.microsoft.com/office/drawing/2014/main" id="{E1F25E20-CC5D-4C9B-283E-11F74F957D44}"/>
              </a:ext>
            </a:extLst>
          </p:cNvPr>
          <p:cNvPicPr>
            <a:picLocks noGrp="1" noChangeAspect="1"/>
          </p:cNvPicPr>
          <p:nvPr>
            <p:ph type="pic" sz="quarter" idx="14"/>
          </p:nvPr>
        </p:nvPicPr>
        <p:blipFill rotWithShape="1">
          <a:blip r:embed="rId8"/>
          <a:srcRect t="-994" b="-1075"/>
          <a:stretch/>
        </p:blipFill>
        <p:spPr>
          <a:xfrm>
            <a:off x="492158" y="736201"/>
            <a:ext cx="3262336" cy="2680229"/>
          </a:xfrm>
          <a:prstGeom prst="rect">
            <a:avLst/>
          </a:prstGeom>
        </p:spPr>
      </p:pic>
      <p:sp>
        <p:nvSpPr>
          <p:cNvPr id="25" name="文本框 24">
            <a:extLst>
              <a:ext uri="{FF2B5EF4-FFF2-40B4-BE49-F238E27FC236}">
                <a16:creationId xmlns:a16="http://schemas.microsoft.com/office/drawing/2014/main" id="{0D337496-55DD-467B-C2C0-A0D3DF3881CE}"/>
              </a:ext>
            </a:extLst>
          </p:cNvPr>
          <p:cNvSpPr txBox="1"/>
          <p:nvPr/>
        </p:nvSpPr>
        <p:spPr>
          <a:xfrm>
            <a:off x="5387446" y="3445266"/>
            <a:ext cx="141710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网格渲染</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5" name="图片 34" descr="地图的截图&#10;&#10;描述已自动生成">
            <a:extLst>
              <a:ext uri="{FF2B5EF4-FFF2-40B4-BE49-F238E27FC236}">
                <a16:creationId xmlns:a16="http://schemas.microsoft.com/office/drawing/2014/main" id="{3F7B520C-AD0E-3C16-3015-9B71661E72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3621" y="4178881"/>
            <a:ext cx="3735497" cy="2023395"/>
          </a:xfrm>
          <a:prstGeom prst="rect">
            <a:avLst/>
          </a:prstGeom>
        </p:spPr>
      </p:pic>
    </p:spTree>
    <p:extLst>
      <p:ext uri="{BB962C8B-B14F-4D97-AF65-F5344CB8AC3E}">
        <p14:creationId xmlns:p14="http://schemas.microsoft.com/office/powerpoint/2010/main" val="1154306034"/>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09" y="274536"/>
            <a:ext cx="4801314"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第五部分：研究成果展示及其应用</a:t>
            </a:r>
          </a:p>
        </p:txBody>
      </p:sp>
      <p:sp>
        <p:nvSpPr>
          <p:cNvPr id="15" name="文本框 14">
            <a:extLst>
              <a:ext uri="{FF2B5EF4-FFF2-40B4-BE49-F238E27FC236}">
                <a16:creationId xmlns:a16="http://schemas.microsoft.com/office/drawing/2014/main" id="{8206F2E8-6F50-73C7-5094-F1434BF8606F}"/>
              </a:ext>
            </a:extLst>
          </p:cNvPr>
          <p:cNvSpPr txBox="1"/>
          <p:nvPr/>
        </p:nvSpPr>
        <p:spPr>
          <a:xfrm>
            <a:off x="1283785" y="3416430"/>
            <a:ext cx="1221290"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拾取节点</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FA677C53-84B4-AA7A-40ED-E9EE32CC5A5F}"/>
              </a:ext>
            </a:extLst>
          </p:cNvPr>
          <p:cNvSpPr txBox="1"/>
          <p:nvPr/>
        </p:nvSpPr>
        <p:spPr>
          <a:xfrm>
            <a:off x="999266" y="6091840"/>
            <a:ext cx="209009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通过线角度拾取节点</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2BE0B757-D79E-EA66-556A-870D171ADFE4}"/>
              </a:ext>
            </a:extLst>
          </p:cNvPr>
          <p:cNvSpPr txBox="1"/>
          <p:nvPr/>
        </p:nvSpPr>
        <p:spPr>
          <a:xfrm>
            <a:off x="4869528" y="6091841"/>
            <a:ext cx="2452942"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通过面角度拾取二维网格</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4DC6558-50AF-C30B-7005-7C3172D3A616}"/>
              </a:ext>
            </a:extLst>
          </p:cNvPr>
          <p:cNvSpPr txBox="1"/>
          <p:nvPr/>
        </p:nvSpPr>
        <p:spPr>
          <a:xfrm>
            <a:off x="9686924" y="3416429"/>
            <a:ext cx="1617205"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拾取部件</a:t>
            </a:r>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0D337496-55DD-467B-C2C0-A0D3DF3881CE}"/>
              </a:ext>
            </a:extLst>
          </p:cNvPr>
          <p:cNvSpPr txBox="1"/>
          <p:nvPr/>
        </p:nvSpPr>
        <p:spPr>
          <a:xfrm>
            <a:off x="5387446" y="3445266"/>
            <a:ext cx="141710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拾取网格</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2" name="图片占位符 21" descr="图片包含 蓝色, 站, 水, 房间&#10;&#10;描述已自动生成">
            <a:extLst>
              <a:ext uri="{FF2B5EF4-FFF2-40B4-BE49-F238E27FC236}">
                <a16:creationId xmlns:a16="http://schemas.microsoft.com/office/drawing/2014/main" id="{6EF99954-C633-4881-7B0B-4B1EF73A02B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6954" r="6954"/>
          <a:stretch>
            <a:fillRect/>
          </a:stretch>
        </p:blipFill>
        <p:spPr/>
      </p:pic>
      <p:pic>
        <p:nvPicPr>
          <p:cNvPr id="26" name="图片占位符 25" descr="蓝色的天空&#10;&#10;低可信度描述已自动生成">
            <a:extLst>
              <a:ext uri="{FF2B5EF4-FFF2-40B4-BE49-F238E27FC236}">
                <a16:creationId xmlns:a16="http://schemas.microsoft.com/office/drawing/2014/main" id="{BB9E1530-1C18-A32A-08D4-75A39BDA3A8D}"/>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6364" r="6364"/>
          <a:stretch>
            <a:fillRect/>
          </a:stretch>
        </p:blipFill>
        <p:spPr/>
      </p:pic>
      <p:pic>
        <p:nvPicPr>
          <p:cNvPr id="41" name="图片占位符 40">
            <a:extLst>
              <a:ext uri="{FF2B5EF4-FFF2-40B4-BE49-F238E27FC236}">
                <a16:creationId xmlns:a16="http://schemas.microsoft.com/office/drawing/2014/main" id="{DDE79856-E3DE-6C64-E163-15EEE36A8891}"/>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8029" t="-181" r="17967" b="181"/>
          <a:stretch/>
        </p:blipFill>
        <p:spPr>
          <a:xfrm>
            <a:off x="8516517" y="1025775"/>
            <a:ext cx="3262336" cy="2116380"/>
          </a:xfrm>
        </p:spPr>
      </p:pic>
      <p:pic>
        <p:nvPicPr>
          <p:cNvPr id="32" name="图片占位符 31" descr="图片包含 人, 站, 女人, 蓝色&#10;&#10;描述已自动生成">
            <a:extLst>
              <a:ext uri="{FF2B5EF4-FFF2-40B4-BE49-F238E27FC236}">
                <a16:creationId xmlns:a16="http://schemas.microsoft.com/office/drawing/2014/main" id="{C4650C55-CD97-04FC-ADF4-01D33D343BDB}"/>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11227" r="11227"/>
          <a:stretch>
            <a:fillRect/>
          </a:stretch>
        </p:blipFill>
        <p:spPr/>
      </p:pic>
      <p:pic>
        <p:nvPicPr>
          <p:cNvPr id="35" name="图片占位符 34" descr="图片包含 蓝色, 飞行, 大, 空气&#10;&#10;描述已自动生成">
            <a:extLst>
              <a:ext uri="{FF2B5EF4-FFF2-40B4-BE49-F238E27FC236}">
                <a16:creationId xmlns:a16="http://schemas.microsoft.com/office/drawing/2014/main" id="{99160DAC-9225-D11B-3CB6-DE7314934A6E}"/>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l="6898" r="6898"/>
          <a:stretch>
            <a:fillRect/>
          </a:stretch>
        </p:blipFill>
        <p:spPr/>
      </p:pic>
      <p:pic>
        <p:nvPicPr>
          <p:cNvPr id="38" name="图片占位符 37" descr="图片包含 室内, 紫色, 房间, 蓝色&#10;&#10;描述已自动生成">
            <a:extLst>
              <a:ext uri="{FF2B5EF4-FFF2-40B4-BE49-F238E27FC236}">
                <a16:creationId xmlns:a16="http://schemas.microsoft.com/office/drawing/2014/main" id="{07634B65-F816-A1E4-3324-105DEC32738B}"/>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2974" r="5094"/>
          <a:stretch/>
        </p:blipFill>
        <p:spPr>
          <a:xfrm>
            <a:off x="8342935" y="3998480"/>
            <a:ext cx="3609500" cy="2116380"/>
          </a:xfrm>
        </p:spPr>
      </p:pic>
      <p:sp>
        <p:nvSpPr>
          <p:cNvPr id="2" name="文本框 1">
            <a:extLst>
              <a:ext uri="{FF2B5EF4-FFF2-40B4-BE49-F238E27FC236}">
                <a16:creationId xmlns:a16="http://schemas.microsoft.com/office/drawing/2014/main" id="{2445A0D0-4D15-FEF3-D958-8927BD87C6A7}"/>
              </a:ext>
            </a:extLst>
          </p:cNvPr>
          <p:cNvSpPr txBox="1"/>
          <p:nvPr/>
        </p:nvSpPr>
        <p:spPr>
          <a:xfrm>
            <a:off x="9463283" y="6108208"/>
            <a:ext cx="1617205"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通过路径拾取</a:t>
            </a:r>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59194045"/>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09" y="274536"/>
            <a:ext cx="4801314"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第五部分：研究成果展示及其应用</a:t>
            </a:r>
          </a:p>
        </p:txBody>
      </p:sp>
      <p:sp>
        <p:nvSpPr>
          <p:cNvPr id="15" name="文本框 14">
            <a:extLst>
              <a:ext uri="{FF2B5EF4-FFF2-40B4-BE49-F238E27FC236}">
                <a16:creationId xmlns:a16="http://schemas.microsoft.com/office/drawing/2014/main" id="{8206F2E8-6F50-73C7-5094-F1434BF8606F}"/>
              </a:ext>
            </a:extLst>
          </p:cNvPr>
          <p:cNvSpPr txBox="1"/>
          <p:nvPr/>
        </p:nvSpPr>
        <p:spPr>
          <a:xfrm>
            <a:off x="1121340" y="3121223"/>
            <a:ext cx="1960251"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显隐单个网格部件</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DF1AD717-BC8E-278A-23E2-C217F6B59A6E}"/>
              </a:ext>
            </a:extLst>
          </p:cNvPr>
          <p:cNvSpPr txBox="1"/>
          <p:nvPr/>
        </p:nvSpPr>
        <p:spPr>
          <a:xfrm>
            <a:off x="4545258" y="3127393"/>
            <a:ext cx="2443092"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修改单个网格部件颜色</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文本框 53">
            <a:extLst>
              <a:ext uri="{FF2B5EF4-FFF2-40B4-BE49-F238E27FC236}">
                <a16:creationId xmlns:a16="http://schemas.microsoft.com/office/drawing/2014/main" id="{074E4ED6-446E-ED0B-8CF8-B67160D87698}"/>
              </a:ext>
            </a:extLst>
          </p:cNvPr>
          <p:cNvSpPr txBox="1"/>
          <p:nvPr/>
        </p:nvSpPr>
        <p:spPr>
          <a:xfrm>
            <a:off x="9028557" y="6224176"/>
            <a:ext cx="2042103"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显隐部分网格</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3" name="文本框 62">
            <a:extLst>
              <a:ext uri="{FF2B5EF4-FFF2-40B4-BE49-F238E27FC236}">
                <a16:creationId xmlns:a16="http://schemas.microsoft.com/office/drawing/2014/main" id="{9C511D42-573F-1979-142D-501615B1136D}"/>
              </a:ext>
            </a:extLst>
          </p:cNvPr>
          <p:cNvSpPr txBox="1"/>
          <p:nvPr/>
        </p:nvSpPr>
        <p:spPr>
          <a:xfrm>
            <a:off x="1121340" y="6224177"/>
            <a:ext cx="190906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显隐全部网格部件</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21B02CAC-7916-CE29-1C21-3CCEAC233B91}"/>
              </a:ext>
            </a:extLst>
          </p:cNvPr>
          <p:cNvSpPr txBox="1"/>
          <p:nvPr/>
        </p:nvSpPr>
        <p:spPr>
          <a:xfrm>
            <a:off x="5156604" y="6224177"/>
            <a:ext cx="1592685"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网格法向显示</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3754F2E1-56FE-53DD-B183-C5107E2141D4}"/>
              </a:ext>
            </a:extLst>
          </p:cNvPr>
          <p:cNvSpPr txBox="1"/>
          <p:nvPr/>
        </p:nvSpPr>
        <p:spPr>
          <a:xfrm>
            <a:off x="9200144" y="3121223"/>
            <a:ext cx="1592685"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网格</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阶数转换</a:t>
            </a:r>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 name="Picture 3">
            <a:extLst>
              <a:ext uri="{FF2B5EF4-FFF2-40B4-BE49-F238E27FC236}">
                <a16:creationId xmlns:a16="http://schemas.microsoft.com/office/drawing/2014/main" id="{71DF60BC-5427-19E7-BCCC-43E186364DFA}"/>
              </a:ext>
            </a:extLst>
          </p:cNvPr>
          <p:cNvPicPr>
            <a:picLocks noGrp="1" noChangeAspect="1" noChangeArrowheads="1"/>
          </p:cNvPicPr>
          <p:nvPr>
            <p:ph type="pic" sz="quarter" idx="19"/>
          </p:nvPr>
        </p:nvPicPr>
        <p:blipFill rotWithShape="1">
          <a:blip r:embed="rId2">
            <a:extLst>
              <a:ext uri="{28A0092B-C50C-407E-A947-70E740481C1C}">
                <a14:useLocalDpi xmlns:a14="http://schemas.microsoft.com/office/drawing/2010/main" val="0"/>
              </a:ext>
            </a:extLst>
          </a:blip>
          <a:srcRect l="371" r="1118"/>
          <a:stretch/>
        </p:blipFill>
        <p:spPr bwMode="auto">
          <a:xfrm>
            <a:off x="7800975" y="995478"/>
            <a:ext cx="4391025" cy="2116137"/>
          </a:xfrm>
          <a:prstGeom prst="rect">
            <a:avLst/>
          </a:prstGeom>
          <a:noFill/>
          <a:ln w="12700" cap="flat" cmpd="sng" algn="ctr">
            <a:noFill/>
            <a:prstDash val="solid"/>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占位符 11">
            <a:extLst>
              <a:ext uri="{FF2B5EF4-FFF2-40B4-BE49-F238E27FC236}">
                <a16:creationId xmlns:a16="http://schemas.microsoft.com/office/drawing/2014/main" id="{BF0B99E3-42B2-7B34-6166-C65690FAFD5F}"/>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628" t="-58" r="-2628" b="2882"/>
          <a:stretch/>
        </p:blipFill>
        <p:spPr>
          <a:xfrm>
            <a:off x="470297" y="1004843"/>
            <a:ext cx="3262336" cy="2116380"/>
          </a:xfrm>
        </p:spPr>
      </p:pic>
      <p:pic>
        <p:nvPicPr>
          <p:cNvPr id="18" name="图片占位符 17">
            <a:extLst>
              <a:ext uri="{FF2B5EF4-FFF2-40B4-BE49-F238E27FC236}">
                <a16:creationId xmlns:a16="http://schemas.microsoft.com/office/drawing/2014/main" id="{197E1539-410A-E6B1-7A8D-CB0FFB0A514D}"/>
              </a:ext>
            </a:extLst>
          </p:cNvPr>
          <p:cNvPicPr>
            <a:picLocks noGrp="1" noChangeAspect="1"/>
          </p:cNvPicPr>
          <p:nvPr>
            <p:ph type="pic" sz="quarter" idx="17"/>
          </p:nvPr>
        </p:nvPicPr>
        <p:blipFill rotWithShape="1">
          <a:blip r:embed="rId4">
            <a:extLst>
              <a:ext uri="{28A0092B-C50C-407E-A947-70E740481C1C}">
                <a14:useLocalDpi xmlns:a14="http://schemas.microsoft.com/office/drawing/2010/main" val="0"/>
              </a:ext>
            </a:extLst>
          </a:blip>
          <a:srcRect l="-967" r="967" b="6158"/>
          <a:stretch/>
        </p:blipFill>
        <p:spPr>
          <a:xfrm>
            <a:off x="413147" y="3979159"/>
            <a:ext cx="3262336" cy="2245018"/>
          </a:xfrm>
        </p:spPr>
      </p:pic>
      <p:pic>
        <p:nvPicPr>
          <p:cNvPr id="27" name="图片占位符 26" descr="图片包含 绿色, 小, 蓝色, 标志&#10;&#10;描述已自动生成">
            <a:extLst>
              <a:ext uri="{FF2B5EF4-FFF2-40B4-BE49-F238E27FC236}">
                <a16:creationId xmlns:a16="http://schemas.microsoft.com/office/drawing/2014/main" id="{C9C438E3-18FF-5CB7-CA5C-B222F3BD67B2}"/>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t="-128" b="2514"/>
          <a:stretch/>
        </p:blipFill>
        <p:spPr>
          <a:xfrm>
            <a:off x="4135636" y="936065"/>
            <a:ext cx="3262336" cy="2175255"/>
          </a:xfrm>
        </p:spPr>
      </p:pic>
      <p:pic>
        <p:nvPicPr>
          <p:cNvPr id="31" name="图片占位符 30" descr="图片包含 户外, 蓝色, 站, 大&#10;&#10;描述已自动生成">
            <a:extLst>
              <a:ext uri="{FF2B5EF4-FFF2-40B4-BE49-F238E27FC236}">
                <a16:creationId xmlns:a16="http://schemas.microsoft.com/office/drawing/2014/main" id="{986EECDE-2999-E92B-0FA4-CCED81380F58}"/>
              </a:ext>
            </a:extLst>
          </p:cNvPr>
          <p:cNvPicPr>
            <a:picLocks noGrp="1" noChangeAspect="1"/>
          </p:cNvPicPr>
          <p:nvPr>
            <p:ph type="pic" sz="quarter" idx="18"/>
          </p:nvPr>
        </p:nvPicPr>
        <p:blipFill rotWithShape="1">
          <a:blip r:embed="rId6">
            <a:extLst>
              <a:ext uri="{28A0092B-C50C-407E-A947-70E740481C1C}">
                <a14:useLocalDpi xmlns:a14="http://schemas.microsoft.com/office/drawing/2010/main" val="0"/>
              </a:ext>
            </a:extLst>
          </a:blip>
          <a:srcRect l="3434" r="3432"/>
          <a:stretch/>
        </p:blipFill>
        <p:spPr>
          <a:xfrm>
            <a:off x="4002012" y="4107797"/>
            <a:ext cx="4152900" cy="2116380"/>
          </a:xfrm>
        </p:spPr>
      </p:pic>
      <p:pic>
        <p:nvPicPr>
          <p:cNvPr id="39" name="图片占位符 38">
            <a:extLst>
              <a:ext uri="{FF2B5EF4-FFF2-40B4-BE49-F238E27FC236}">
                <a16:creationId xmlns:a16="http://schemas.microsoft.com/office/drawing/2014/main" id="{D3565F9A-4B75-DDFD-420E-050862829C41}"/>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3279" r="3279"/>
          <a:stretch>
            <a:fillRect/>
          </a:stretch>
        </p:blipFill>
        <p:spPr>
          <a:xfrm>
            <a:off x="8418440" y="4107796"/>
            <a:ext cx="3262336" cy="2116380"/>
          </a:xfrm>
        </p:spPr>
      </p:pic>
    </p:spTree>
    <p:extLst>
      <p:ext uri="{BB962C8B-B14F-4D97-AF65-F5344CB8AC3E}">
        <p14:creationId xmlns:p14="http://schemas.microsoft.com/office/powerpoint/2010/main" val="188458979"/>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09" y="274536"/>
            <a:ext cx="4801314"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第五部分：研究成果展示及其应用</a:t>
            </a:r>
          </a:p>
        </p:txBody>
      </p:sp>
      <p:sp>
        <p:nvSpPr>
          <p:cNvPr id="15" name="文本框 14">
            <a:extLst>
              <a:ext uri="{FF2B5EF4-FFF2-40B4-BE49-F238E27FC236}">
                <a16:creationId xmlns:a16="http://schemas.microsoft.com/office/drawing/2014/main" id="{8206F2E8-6F50-73C7-5094-F1434BF8606F}"/>
              </a:ext>
            </a:extLst>
          </p:cNvPr>
          <p:cNvSpPr txBox="1"/>
          <p:nvPr/>
        </p:nvSpPr>
        <p:spPr>
          <a:xfrm>
            <a:off x="412750" y="3279068"/>
            <a:ext cx="3262312"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云图透明、颜色、云图值渲染切换</a:t>
            </a:r>
          </a:p>
        </p:txBody>
      </p:sp>
      <p:sp>
        <p:nvSpPr>
          <p:cNvPr id="16" name="文本框 15">
            <a:extLst>
              <a:ext uri="{FF2B5EF4-FFF2-40B4-BE49-F238E27FC236}">
                <a16:creationId xmlns:a16="http://schemas.microsoft.com/office/drawing/2014/main" id="{FA677C53-84B4-AA7A-40ED-E9EE32CC5A5F}"/>
              </a:ext>
            </a:extLst>
          </p:cNvPr>
          <p:cNvSpPr txBox="1"/>
          <p:nvPr/>
        </p:nvSpPr>
        <p:spPr>
          <a:xfrm>
            <a:off x="9644704" y="3279068"/>
            <a:ext cx="1185222"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切面图</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2BE0B757-D79E-EA66-556A-870D171ADFE4}"/>
              </a:ext>
            </a:extLst>
          </p:cNvPr>
          <p:cNvSpPr txBox="1"/>
          <p:nvPr/>
        </p:nvSpPr>
        <p:spPr>
          <a:xfrm>
            <a:off x="1570876" y="6158610"/>
            <a:ext cx="1865605"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流线图</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0D337496-55DD-467B-C2C0-A0D3DF3881CE}"/>
              </a:ext>
            </a:extLst>
          </p:cNvPr>
          <p:cNvSpPr txBox="1"/>
          <p:nvPr/>
        </p:nvSpPr>
        <p:spPr>
          <a:xfrm>
            <a:off x="5454121" y="3279068"/>
            <a:ext cx="1417107"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变形图</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占位符 13" descr="图表, 表面图&#10;&#10;描述已自动生成">
            <a:extLst>
              <a:ext uri="{FF2B5EF4-FFF2-40B4-BE49-F238E27FC236}">
                <a16:creationId xmlns:a16="http://schemas.microsoft.com/office/drawing/2014/main" id="{21F69924-9768-4FC1-2AC3-B2692A7A221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8247" r="8247"/>
          <a:stretch/>
        </p:blipFill>
        <p:spPr>
          <a:xfrm>
            <a:off x="56960" y="798811"/>
            <a:ext cx="3724465" cy="2416177"/>
          </a:xfrm>
          <a:prstGeom prst="rect">
            <a:avLst/>
          </a:prstGeom>
        </p:spPr>
      </p:pic>
      <p:pic>
        <p:nvPicPr>
          <p:cNvPr id="17" name="图片占位符 16" descr="图形用户界面&#10;&#10;中度可信度描述已自动生成">
            <a:extLst>
              <a:ext uri="{FF2B5EF4-FFF2-40B4-BE49-F238E27FC236}">
                <a16:creationId xmlns:a16="http://schemas.microsoft.com/office/drawing/2014/main" id="{C5C4DBEC-BD9F-42F5-D106-C1DCC3908E21}"/>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l="8227" r="8227"/>
          <a:stretch/>
        </p:blipFill>
        <p:spPr>
          <a:xfrm>
            <a:off x="4002702" y="798811"/>
            <a:ext cx="3724463" cy="2416176"/>
          </a:xfrm>
          <a:prstGeom prst="rect">
            <a:avLst/>
          </a:prstGeom>
        </p:spPr>
      </p:pic>
      <p:pic>
        <p:nvPicPr>
          <p:cNvPr id="18" name="图片占位符 17" descr="图形用户界面, 图表, 表面图&#10;&#10;描述已自动生成">
            <a:extLst>
              <a:ext uri="{FF2B5EF4-FFF2-40B4-BE49-F238E27FC236}">
                <a16:creationId xmlns:a16="http://schemas.microsoft.com/office/drawing/2014/main" id="{61B9F695-2208-70D9-5C14-637540AA1817}"/>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8247" r="8247"/>
          <a:stretch/>
        </p:blipFill>
        <p:spPr>
          <a:xfrm>
            <a:off x="7948441" y="882900"/>
            <a:ext cx="3724463" cy="2416176"/>
          </a:xfrm>
          <a:prstGeom prst="rect">
            <a:avLst/>
          </a:prstGeom>
        </p:spPr>
      </p:pic>
      <p:pic>
        <p:nvPicPr>
          <p:cNvPr id="28" name="图片占位符 27" descr="图表, 表面图&#10;&#10;描述已自动生成">
            <a:extLst>
              <a:ext uri="{FF2B5EF4-FFF2-40B4-BE49-F238E27FC236}">
                <a16:creationId xmlns:a16="http://schemas.microsoft.com/office/drawing/2014/main" id="{58BC82E1-A984-758F-22EB-5F88BE086400}"/>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8247" r="8247"/>
          <a:stretch>
            <a:fillRect/>
          </a:stretch>
        </p:blipFill>
        <p:spPr>
          <a:xfrm>
            <a:off x="174168" y="3814659"/>
            <a:ext cx="3586101" cy="2326166"/>
          </a:xfrm>
          <a:prstGeom prst="rect">
            <a:avLst/>
          </a:prstGeom>
        </p:spPr>
      </p:pic>
      <p:pic>
        <p:nvPicPr>
          <p:cNvPr id="40" name="图片占位符 39" descr="图形用户界面&#10;&#10;描述已自动生成">
            <a:extLst>
              <a:ext uri="{FF2B5EF4-FFF2-40B4-BE49-F238E27FC236}">
                <a16:creationId xmlns:a16="http://schemas.microsoft.com/office/drawing/2014/main" id="{D5239BB4-8E7F-FEDF-8335-4A1146BEBA25}"/>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8228" r="238"/>
          <a:stretch/>
        </p:blipFill>
        <p:spPr>
          <a:xfrm>
            <a:off x="3926263" y="3822370"/>
            <a:ext cx="3777673" cy="2236819"/>
          </a:xfrm>
        </p:spPr>
      </p:pic>
      <p:pic>
        <p:nvPicPr>
          <p:cNvPr id="43" name="图片占位符 42" descr="图表, 表面图&#10;&#10;描述已自动生成">
            <a:extLst>
              <a:ext uri="{FF2B5EF4-FFF2-40B4-BE49-F238E27FC236}">
                <a16:creationId xmlns:a16="http://schemas.microsoft.com/office/drawing/2014/main" id="{1CBA2AB5-1AA8-FF97-2030-1196934E1530}"/>
              </a:ext>
            </a:extLst>
          </p:cNvPr>
          <p:cNvPicPr>
            <a:picLocks noGrp="1" noChangeAspect="1"/>
          </p:cNvPicPr>
          <p:nvPr>
            <p:ph type="pic" sz="quarter" idx="19"/>
          </p:nvPr>
        </p:nvPicPr>
        <p:blipFill>
          <a:blip r:embed="rId8">
            <a:extLst>
              <a:ext uri="{28A0092B-C50C-407E-A947-70E740481C1C}">
                <a14:useLocalDpi xmlns:a14="http://schemas.microsoft.com/office/drawing/2010/main" val="0"/>
              </a:ext>
            </a:extLst>
          </a:blip>
          <a:srcRect l="8247" r="8247"/>
          <a:stretch>
            <a:fillRect/>
          </a:stretch>
        </p:blipFill>
        <p:spPr>
          <a:xfrm>
            <a:off x="7948441" y="3858720"/>
            <a:ext cx="3724462" cy="2416176"/>
          </a:xfrm>
        </p:spPr>
      </p:pic>
      <p:sp>
        <p:nvSpPr>
          <p:cNvPr id="36" name="文本框 35">
            <a:extLst>
              <a:ext uri="{FF2B5EF4-FFF2-40B4-BE49-F238E27FC236}">
                <a16:creationId xmlns:a16="http://schemas.microsoft.com/office/drawing/2014/main" id="{C2CBF41F-BB08-E843-746C-9B77D6505656}"/>
              </a:ext>
            </a:extLst>
          </p:cNvPr>
          <p:cNvSpPr txBox="1"/>
          <p:nvPr/>
        </p:nvSpPr>
        <p:spPr>
          <a:xfrm>
            <a:off x="9409662" y="6312498"/>
            <a:ext cx="1655305"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等值面图</a:t>
            </a:r>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a:extLst>
              <a:ext uri="{FF2B5EF4-FFF2-40B4-BE49-F238E27FC236}">
                <a16:creationId xmlns:a16="http://schemas.microsoft.com/office/drawing/2014/main" id="{8DF7B09C-D088-D34D-8D44-5DCA6972280D}"/>
              </a:ext>
            </a:extLst>
          </p:cNvPr>
          <p:cNvSpPr txBox="1"/>
          <p:nvPr/>
        </p:nvSpPr>
        <p:spPr>
          <a:xfrm>
            <a:off x="5229871" y="6140825"/>
            <a:ext cx="1865605"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等值线图</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91260632"/>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09" y="274536"/>
            <a:ext cx="4801314"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第五部分：研究成果展示及其应用</a:t>
            </a:r>
          </a:p>
        </p:txBody>
      </p:sp>
      <p:sp>
        <p:nvSpPr>
          <p:cNvPr id="15" name="文本框 14">
            <a:extLst>
              <a:ext uri="{FF2B5EF4-FFF2-40B4-BE49-F238E27FC236}">
                <a16:creationId xmlns:a16="http://schemas.microsoft.com/office/drawing/2014/main" id="{8206F2E8-6F50-73C7-5094-F1434BF8606F}"/>
              </a:ext>
            </a:extLst>
          </p:cNvPr>
          <p:cNvSpPr txBox="1"/>
          <p:nvPr/>
        </p:nvSpPr>
        <p:spPr>
          <a:xfrm>
            <a:off x="1383227" y="3473987"/>
            <a:ext cx="1767962"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流线动画</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FA677C53-84B4-AA7A-40ED-E9EE32CC5A5F}"/>
              </a:ext>
            </a:extLst>
          </p:cNvPr>
          <p:cNvSpPr txBox="1"/>
          <p:nvPr/>
        </p:nvSpPr>
        <p:spPr>
          <a:xfrm>
            <a:off x="9546128" y="3388785"/>
            <a:ext cx="1767963"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线性动画</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2BE0B757-D79E-EA66-556A-870D171ADFE4}"/>
              </a:ext>
            </a:extLst>
          </p:cNvPr>
          <p:cNvSpPr txBox="1"/>
          <p:nvPr/>
        </p:nvSpPr>
        <p:spPr>
          <a:xfrm>
            <a:off x="1383227" y="6251077"/>
            <a:ext cx="1865605"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正弦动画</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0D337496-55DD-467B-C2C0-A0D3DF3881CE}"/>
              </a:ext>
            </a:extLst>
          </p:cNvPr>
          <p:cNvSpPr txBox="1"/>
          <p:nvPr/>
        </p:nvSpPr>
        <p:spPr>
          <a:xfrm>
            <a:off x="5513534" y="3429000"/>
            <a:ext cx="1613429"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zh-CN" altLang="en-US" sz="1400" b="1" dirty="0">
                <a:solidFill>
                  <a:prstClr val="black"/>
                </a:solidFill>
                <a:latin typeface="微软雅黑" panose="020B0503020204020204" pitchFamily="34" charset="-122"/>
                <a:ea typeface="微软雅黑" panose="020B0503020204020204" pitchFamily="34" charset="-122"/>
              </a:rPr>
              <a:t>切面矢量动画</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图片占位符 19">
            <a:extLst>
              <a:ext uri="{FF2B5EF4-FFF2-40B4-BE49-F238E27FC236}">
                <a16:creationId xmlns:a16="http://schemas.microsoft.com/office/drawing/2014/main" id="{7C62E630-7E22-D3E2-F0CD-0387C02DBB6C}"/>
              </a:ext>
            </a:extLst>
          </p:cNvPr>
          <p:cNvSpPr>
            <a:spLocks noGrp="1"/>
          </p:cNvSpPr>
          <p:nvPr>
            <p:ph type="pic" sz="quarter" idx="18"/>
          </p:nvPr>
        </p:nvSpPr>
        <p:spPr>
          <a:xfrm>
            <a:off x="4464833" y="3843670"/>
            <a:ext cx="3262336" cy="2116380"/>
          </a:xfrm>
        </p:spPr>
      </p:sp>
      <p:pic>
        <p:nvPicPr>
          <p:cNvPr id="23" name="图片占位符 22" descr="图形用户界面&#10;&#10;描述已自动生成">
            <a:extLst>
              <a:ext uri="{FF2B5EF4-FFF2-40B4-BE49-F238E27FC236}">
                <a16:creationId xmlns:a16="http://schemas.microsoft.com/office/drawing/2014/main" id="{EE91E743-D988-E92B-FB2D-0A2D47942277}"/>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8247" r="8247"/>
          <a:stretch>
            <a:fillRect/>
          </a:stretch>
        </p:blipFill>
        <p:spPr>
          <a:xfrm>
            <a:off x="120309" y="850009"/>
            <a:ext cx="3979059" cy="2581062"/>
          </a:xfrm>
          <a:prstGeom prst="rect">
            <a:avLst/>
          </a:prstGeom>
        </p:spPr>
      </p:pic>
      <p:pic>
        <p:nvPicPr>
          <p:cNvPr id="24" name="图片占位符 23" descr="图形用户界面&#10;&#10;描述已自动生成">
            <a:extLst>
              <a:ext uri="{FF2B5EF4-FFF2-40B4-BE49-F238E27FC236}">
                <a16:creationId xmlns:a16="http://schemas.microsoft.com/office/drawing/2014/main" id="{D06D3C3C-43A7-1EED-29D9-D8ECA450A2A8}"/>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8227" r="8227"/>
          <a:stretch>
            <a:fillRect/>
          </a:stretch>
        </p:blipFill>
        <p:spPr>
          <a:xfrm>
            <a:off x="4241392" y="938111"/>
            <a:ext cx="3826373" cy="2480816"/>
          </a:xfrm>
          <a:prstGeom prst="rect">
            <a:avLst/>
          </a:prstGeom>
        </p:spPr>
      </p:pic>
      <p:pic>
        <p:nvPicPr>
          <p:cNvPr id="26" name="图片占位符 25" descr="图形用户界面&#10;&#10;描述已自动生成">
            <a:extLst>
              <a:ext uri="{FF2B5EF4-FFF2-40B4-BE49-F238E27FC236}">
                <a16:creationId xmlns:a16="http://schemas.microsoft.com/office/drawing/2014/main" id="{E6FDB9D4-FBF7-25FC-8547-9A8F8DE2428E}"/>
              </a:ext>
            </a:extLst>
          </p:cNvPr>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8247" r="8247"/>
          <a:stretch>
            <a:fillRect/>
          </a:stretch>
        </p:blipFill>
        <p:spPr>
          <a:xfrm>
            <a:off x="8276784" y="971879"/>
            <a:ext cx="3720395" cy="2413279"/>
          </a:xfrm>
          <a:prstGeom prst="rect">
            <a:avLst/>
          </a:prstGeom>
        </p:spPr>
      </p:pic>
      <p:pic>
        <p:nvPicPr>
          <p:cNvPr id="27" name="图片占位符 26" descr="图形用户界面, 应用程序&#10;&#10;描述已自动生成">
            <a:extLst>
              <a:ext uri="{FF2B5EF4-FFF2-40B4-BE49-F238E27FC236}">
                <a16:creationId xmlns:a16="http://schemas.microsoft.com/office/drawing/2014/main" id="{AD30D2C6-68A0-C026-3F03-81DA09A5B2F3}"/>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8247" r="8247"/>
          <a:stretch>
            <a:fillRect/>
          </a:stretch>
        </p:blipFill>
        <p:spPr>
          <a:xfrm>
            <a:off x="144139" y="3781764"/>
            <a:ext cx="3852602" cy="2499035"/>
          </a:xfrm>
          <a:prstGeom prst="rect">
            <a:avLst/>
          </a:prstGeom>
        </p:spPr>
      </p:pic>
      <p:sp>
        <p:nvSpPr>
          <p:cNvPr id="34" name="图片占位符 33">
            <a:extLst>
              <a:ext uri="{FF2B5EF4-FFF2-40B4-BE49-F238E27FC236}">
                <a16:creationId xmlns:a16="http://schemas.microsoft.com/office/drawing/2014/main" id="{E21E9189-EF47-3F6C-B0E8-3BF26830DE5F}"/>
              </a:ext>
            </a:extLst>
          </p:cNvPr>
          <p:cNvSpPr>
            <a:spLocks noGrp="1"/>
          </p:cNvSpPr>
          <p:nvPr>
            <p:ph type="pic" sz="quarter" idx="19"/>
          </p:nvPr>
        </p:nvSpPr>
        <p:spPr>
          <a:xfrm>
            <a:off x="8506301" y="3843670"/>
            <a:ext cx="3262336" cy="2116380"/>
          </a:xfrm>
        </p:spPr>
      </p:sp>
      <p:sp>
        <p:nvSpPr>
          <p:cNvPr id="35" name="文本框 34">
            <a:extLst>
              <a:ext uri="{FF2B5EF4-FFF2-40B4-BE49-F238E27FC236}">
                <a16:creationId xmlns:a16="http://schemas.microsoft.com/office/drawing/2014/main" id="{7835A4A4-4207-ACDF-FCDE-E41B60C67631}"/>
              </a:ext>
            </a:extLst>
          </p:cNvPr>
          <p:cNvSpPr txBox="1"/>
          <p:nvPr/>
        </p:nvSpPr>
        <p:spPr>
          <a:xfrm>
            <a:off x="9773532" y="6329221"/>
            <a:ext cx="1313154"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矢量动画</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6" name="图片占位符 28" descr="图形用户界面&#10;&#10;描述已自动生成">
            <a:extLst>
              <a:ext uri="{FF2B5EF4-FFF2-40B4-BE49-F238E27FC236}">
                <a16:creationId xmlns:a16="http://schemas.microsoft.com/office/drawing/2014/main" id="{EC0C92EC-0C66-F474-49EB-DED45BB3061E}"/>
              </a:ext>
            </a:extLst>
          </p:cNvPr>
          <p:cNvPicPr>
            <a:picLocks noChangeAspect="1"/>
          </p:cNvPicPr>
          <p:nvPr/>
        </p:nvPicPr>
        <p:blipFill>
          <a:blip r:embed="rId7" cstate="print">
            <a:extLst>
              <a:ext uri="{28A0092B-C50C-407E-A947-70E740481C1C}">
                <a14:useLocalDpi xmlns:a14="http://schemas.microsoft.com/office/drawing/2010/main" val="0"/>
              </a:ext>
            </a:extLst>
          </a:blip>
          <a:srcRect l="8227" r="8227"/>
          <a:stretch>
            <a:fillRect/>
          </a:stretch>
        </p:blipFill>
        <p:spPr>
          <a:xfrm>
            <a:off x="4099367" y="3756326"/>
            <a:ext cx="3968397" cy="2572895"/>
          </a:xfrm>
          <a:prstGeom prst="rect">
            <a:avLst/>
          </a:prstGeom>
          <a:noFill/>
          <a:ln w="12700" cap="flat" cmpd="sng" algn="ctr">
            <a:noFill/>
            <a:prstDash val="solid"/>
            <a:miter lim="800000"/>
          </a:ln>
          <a:effectLst/>
        </p:spPr>
      </p:pic>
      <p:pic>
        <p:nvPicPr>
          <p:cNvPr id="37" name="图片占位符 29" descr="图表, 气泡图&#10;&#10;中度可信度描述已自动生成">
            <a:extLst>
              <a:ext uri="{FF2B5EF4-FFF2-40B4-BE49-F238E27FC236}">
                <a16:creationId xmlns:a16="http://schemas.microsoft.com/office/drawing/2014/main" id="{057A088E-2802-5ABB-821F-40E2BB575E30}"/>
              </a:ext>
            </a:extLst>
          </p:cNvPr>
          <p:cNvPicPr>
            <a:picLocks noChangeAspect="1"/>
          </p:cNvPicPr>
          <p:nvPr/>
        </p:nvPicPr>
        <p:blipFill>
          <a:blip r:embed="rId8" cstate="print">
            <a:extLst>
              <a:ext uri="{28A0092B-C50C-407E-A947-70E740481C1C}">
                <a14:useLocalDpi xmlns:a14="http://schemas.microsoft.com/office/drawing/2010/main" val="0"/>
              </a:ext>
            </a:extLst>
          </a:blip>
          <a:srcRect l="8247" r="8247"/>
          <a:stretch>
            <a:fillRect/>
          </a:stretch>
        </p:blipFill>
        <p:spPr>
          <a:xfrm>
            <a:off x="8268140" y="3900574"/>
            <a:ext cx="3744090" cy="2428647"/>
          </a:xfrm>
          <a:prstGeom prst="rect">
            <a:avLst/>
          </a:prstGeom>
          <a:noFill/>
          <a:ln w="12700" cap="flat" cmpd="sng" algn="ctr">
            <a:noFill/>
            <a:prstDash val="solid"/>
            <a:miter lim="800000"/>
          </a:ln>
          <a:effectLst/>
        </p:spPr>
      </p:pic>
      <p:sp>
        <p:nvSpPr>
          <p:cNvPr id="38" name="文本框 37">
            <a:extLst>
              <a:ext uri="{FF2B5EF4-FFF2-40B4-BE49-F238E27FC236}">
                <a16:creationId xmlns:a16="http://schemas.microsoft.com/office/drawing/2014/main" id="{8ADE046B-871A-C0B5-57AF-5170A9CB0DB0}"/>
              </a:ext>
            </a:extLst>
          </p:cNvPr>
          <p:cNvSpPr txBox="1"/>
          <p:nvPr/>
        </p:nvSpPr>
        <p:spPr>
          <a:xfrm>
            <a:off x="5513534" y="6295936"/>
            <a:ext cx="1865605" cy="307777"/>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切面动画</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71547725"/>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bwMode="auto">
          <a:xfrm>
            <a:off x="4326126" y="2792377"/>
            <a:ext cx="3539752" cy="666786"/>
          </a:xfrm>
          <a:prstGeom prst="rect">
            <a:avLst/>
          </a:prstGeom>
          <a:noFill/>
        </p:spPr>
        <p:txBody>
          <a:bodyPr wrap="none">
            <a:spAutoFit/>
          </a:bodyPr>
          <a:lstStyle/>
          <a:p>
            <a:pPr algn="ctr" defTabSz="914377">
              <a:defRPr/>
            </a:pPr>
            <a:r>
              <a:rPr lang="zh-CN" altLang="en-US" sz="37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论文总结与展望</a:t>
            </a:r>
          </a:p>
        </p:txBody>
      </p:sp>
      <p:sp>
        <p:nvSpPr>
          <p:cNvPr id="14" name="矩形 13"/>
          <p:cNvSpPr/>
          <p:nvPr/>
        </p:nvSpPr>
        <p:spPr>
          <a:xfrm>
            <a:off x="4144697" y="3490006"/>
            <a:ext cx="3902608" cy="307777"/>
          </a:xfrm>
          <a:prstGeom prst="rect">
            <a:avLst/>
          </a:prstGeom>
        </p:spPr>
        <p:txBody>
          <a:bodyPr wrap="none">
            <a:spAutoFit/>
          </a:bodyPr>
          <a:lstStyle/>
          <a:p>
            <a:pPr algn="ctr" defTabSz="914377" fontAlgn="base">
              <a:spcBef>
                <a:spcPct val="0"/>
              </a:spcBef>
              <a:spcAft>
                <a:spcPct val="0"/>
              </a:spcAft>
              <a:defRPr/>
            </a:pPr>
            <a:r>
              <a:rPr lang="en-US" altLang="zh-CN" sz="1400" dirty="0">
                <a:solidFill>
                  <a:srgbClr val="304371"/>
                </a:solidFill>
                <a:latin typeface="Arial" panose="020B0604020202020204"/>
                <a:ea typeface="方正兰亭黑_GBK"/>
              </a:rPr>
              <a:t>SUMMARY AND PROSPECT OF THE PAPER</a:t>
            </a:r>
          </a:p>
        </p:txBody>
      </p:sp>
      <p:sp>
        <p:nvSpPr>
          <p:cNvPr id="23" name="任意多边形 22"/>
          <p:cNvSpPr/>
          <p:nvPr/>
        </p:nvSpPr>
        <p:spPr>
          <a:xfrm>
            <a:off x="3329291" y="-620801"/>
            <a:ext cx="5561492" cy="2780745"/>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25" name="菱形 24"/>
          <p:cNvSpPr/>
          <p:nvPr/>
        </p:nvSpPr>
        <p:spPr>
          <a:xfrm>
            <a:off x="2912135" y="306139"/>
            <a:ext cx="6367731" cy="6367731"/>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19" name="Freeform 10"/>
          <p:cNvSpPr>
            <a:spLocks noEditPoints="1"/>
          </p:cNvSpPr>
          <p:nvPr/>
        </p:nvSpPr>
        <p:spPr bwMode="auto">
          <a:xfrm>
            <a:off x="5800560" y="910135"/>
            <a:ext cx="590881" cy="669040"/>
          </a:xfrm>
          <a:custGeom>
            <a:avLst/>
            <a:gdLst>
              <a:gd name="T0" fmla="*/ 41 w 706"/>
              <a:gd name="T1" fmla="*/ 680 h 800"/>
              <a:gd name="T2" fmla="*/ 39 w 706"/>
              <a:gd name="T3" fmla="*/ 273 h 800"/>
              <a:gd name="T4" fmla="*/ 243 w 706"/>
              <a:gd name="T5" fmla="*/ 109 h 800"/>
              <a:gd name="T6" fmla="*/ 237 w 706"/>
              <a:gd name="T7" fmla="*/ 90 h 800"/>
              <a:gd name="T8" fmla="*/ 545 w 706"/>
              <a:gd name="T9" fmla="*/ 40 h 800"/>
              <a:gd name="T10" fmla="*/ 600 w 706"/>
              <a:gd name="T11" fmla="*/ 95 h 800"/>
              <a:gd name="T12" fmla="*/ 640 w 706"/>
              <a:gd name="T13" fmla="*/ 231 h 800"/>
              <a:gd name="T14" fmla="*/ 611 w 706"/>
              <a:gd name="T15" fmla="*/ 28 h 800"/>
              <a:gd name="T16" fmla="*/ 600 w 706"/>
              <a:gd name="T17" fmla="*/ 17 h 800"/>
              <a:gd name="T18" fmla="*/ 586 w 706"/>
              <a:gd name="T19" fmla="*/ 10 h 800"/>
              <a:gd name="T20" fmla="*/ 570 w 706"/>
              <a:gd name="T21" fmla="*/ 3 h 800"/>
              <a:gd name="T22" fmla="*/ 554 w 706"/>
              <a:gd name="T23" fmla="*/ 0 h 800"/>
              <a:gd name="T24" fmla="*/ 127 w 706"/>
              <a:gd name="T25" fmla="*/ 0 h 800"/>
              <a:gd name="T26" fmla="*/ 122 w 706"/>
              <a:gd name="T27" fmla="*/ 1 h 800"/>
              <a:gd name="T28" fmla="*/ 115 w 706"/>
              <a:gd name="T29" fmla="*/ 4 h 800"/>
              <a:gd name="T30" fmla="*/ 109 w 706"/>
              <a:gd name="T31" fmla="*/ 14 h 800"/>
              <a:gd name="T32" fmla="*/ 0 w 706"/>
              <a:gd name="T33" fmla="*/ 288 h 800"/>
              <a:gd name="T34" fmla="*/ 28 w 706"/>
              <a:gd name="T35" fmla="*/ 732 h 800"/>
              <a:gd name="T36" fmla="*/ 199 w 706"/>
              <a:gd name="T37" fmla="*/ 760 h 800"/>
              <a:gd name="T38" fmla="*/ 94 w 706"/>
              <a:gd name="T39" fmla="*/ 720 h 800"/>
              <a:gd name="T40" fmla="*/ 47 w 706"/>
              <a:gd name="T41" fmla="*/ 693 h 800"/>
              <a:gd name="T42" fmla="*/ 480 w 706"/>
              <a:gd name="T43" fmla="*/ 320 h 800"/>
              <a:gd name="T44" fmla="*/ 146 w 706"/>
              <a:gd name="T45" fmla="*/ 360 h 800"/>
              <a:gd name="T46" fmla="*/ 400 w 706"/>
              <a:gd name="T47" fmla="*/ 413 h 800"/>
              <a:gd name="T48" fmla="*/ 146 w 706"/>
              <a:gd name="T49" fmla="*/ 453 h 800"/>
              <a:gd name="T50" fmla="*/ 400 w 706"/>
              <a:gd name="T51" fmla="*/ 413 h 800"/>
              <a:gd name="T52" fmla="*/ 306 w 706"/>
              <a:gd name="T53" fmla="*/ 547 h 800"/>
              <a:gd name="T54" fmla="*/ 146 w 706"/>
              <a:gd name="T55" fmla="*/ 507 h 800"/>
              <a:gd name="T56" fmla="*/ 146 w 706"/>
              <a:gd name="T57" fmla="*/ 227 h 800"/>
              <a:gd name="T58" fmla="*/ 533 w 706"/>
              <a:gd name="T59" fmla="*/ 267 h 800"/>
              <a:gd name="T60" fmla="*/ 146 w 706"/>
              <a:gd name="T61" fmla="*/ 227 h 800"/>
              <a:gd name="T62" fmla="*/ 339 w 706"/>
              <a:gd name="T63" fmla="*/ 591 h 800"/>
              <a:gd name="T64" fmla="*/ 603 w 706"/>
              <a:gd name="T65" fmla="*/ 337 h 800"/>
              <a:gd name="T66" fmla="*/ 638 w 706"/>
              <a:gd name="T67" fmla="*/ 337 h 800"/>
              <a:gd name="T68" fmla="*/ 693 w 706"/>
              <a:gd name="T69" fmla="*/ 385 h 800"/>
              <a:gd name="T70" fmla="*/ 693 w 706"/>
              <a:gd name="T71" fmla="*/ 450 h 800"/>
              <a:gd name="T72" fmla="*/ 339 w 706"/>
              <a:gd name="T73" fmla="*/ 591 h 800"/>
              <a:gd name="T74" fmla="*/ 270 w 706"/>
              <a:gd name="T75" fmla="*/ 658 h 800"/>
              <a:gd name="T76" fmla="*/ 226 w 706"/>
              <a:gd name="T77" fmla="*/ 800 h 800"/>
              <a:gd name="T78" fmla="*/ 414 w 706"/>
              <a:gd name="T79" fmla="*/ 723 h 800"/>
              <a:gd name="T80" fmla="*/ 594 w 706"/>
              <a:gd name="T81" fmla="*/ 703 h 800"/>
              <a:gd name="T82" fmla="*/ 460 w 706"/>
              <a:gd name="T83" fmla="*/ 719 h 800"/>
              <a:gd name="T84" fmla="*/ 553 w 706"/>
              <a:gd name="T85" fmla="*/ 760 h 800"/>
              <a:gd name="T86" fmla="*/ 653 w 706"/>
              <a:gd name="T87" fmla="*/ 663 h 800"/>
              <a:gd name="T88" fmla="*/ 611 w 706"/>
              <a:gd name="T89" fmla="*/ 587 h 800"/>
              <a:gd name="T90" fmla="*/ 594 w 706"/>
              <a:gd name="T91" fmla="*/ 703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6" h="800">
                <a:moveTo>
                  <a:pt x="47" y="693"/>
                </a:moveTo>
                <a:cubicBezTo>
                  <a:pt x="44" y="689"/>
                  <a:pt x="43" y="684"/>
                  <a:pt x="41" y="680"/>
                </a:cubicBezTo>
                <a:cubicBezTo>
                  <a:pt x="40" y="675"/>
                  <a:pt x="39" y="670"/>
                  <a:pt x="39" y="665"/>
                </a:cubicBezTo>
                <a:cubicBezTo>
                  <a:pt x="39" y="273"/>
                  <a:pt x="39" y="273"/>
                  <a:pt x="39" y="273"/>
                </a:cubicBezTo>
                <a:cubicBezTo>
                  <a:pt x="238" y="119"/>
                  <a:pt x="238" y="119"/>
                  <a:pt x="238" y="119"/>
                </a:cubicBezTo>
                <a:cubicBezTo>
                  <a:pt x="241" y="115"/>
                  <a:pt x="243" y="112"/>
                  <a:pt x="243" y="109"/>
                </a:cubicBezTo>
                <a:cubicBezTo>
                  <a:pt x="244" y="105"/>
                  <a:pt x="244" y="102"/>
                  <a:pt x="242" y="98"/>
                </a:cubicBezTo>
                <a:cubicBezTo>
                  <a:pt x="241" y="95"/>
                  <a:pt x="239" y="92"/>
                  <a:pt x="237" y="90"/>
                </a:cubicBezTo>
                <a:cubicBezTo>
                  <a:pt x="179" y="40"/>
                  <a:pt x="179" y="40"/>
                  <a:pt x="179" y="40"/>
                </a:cubicBezTo>
                <a:cubicBezTo>
                  <a:pt x="545" y="40"/>
                  <a:pt x="545" y="40"/>
                  <a:pt x="545" y="40"/>
                </a:cubicBezTo>
                <a:cubicBezTo>
                  <a:pt x="560" y="40"/>
                  <a:pt x="573" y="45"/>
                  <a:pt x="584" y="56"/>
                </a:cubicBezTo>
                <a:cubicBezTo>
                  <a:pt x="595" y="67"/>
                  <a:pt x="600" y="80"/>
                  <a:pt x="600" y="95"/>
                </a:cubicBezTo>
                <a:cubicBezTo>
                  <a:pt x="600" y="270"/>
                  <a:pt x="600" y="270"/>
                  <a:pt x="600" y="270"/>
                </a:cubicBezTo>
                <a:cubicBezTo>
                  <a:pt x="640" y="231"/>
                  <a:pt x="640" y="231"/>
                  <a:pt x="640" y="231"/>
                </a:cubicBezTo>
                <a:cubicBezTo>
                  <a:pt x="640" y="95"/>
                  <a:pt x="640" y="95"/>
                  <a:pt x="640" y="95"/>
                </a:cubicBezTo>
                <a:cubicBezTo>
                  <a:pt x="640" y="69"/>
                  <a:pt x="630" y="47"/>
                  <a:pt x="611" y="28"/>
                </a:cubicBezTo>
                <a:cubicBezTo>
                  <a:pt x="609" y="26"/>
                  <a:pt x="607" y="24"/>
                  <a:pt x="606" y="22"/>
                </a:cubicBezTo>
                <a:cubicBezTo>
                  <a:pt x="604" y="21"/>
                  <a:pt x="602" y="19"/>
                  <a:pt x="600" y="17"/>
                </a:cubicBezTo>
                <a:cubicBezTo>
                  <a:pt x="592" y="13"/>
                  <a:pt x="592" y="13"/>
                  <a:pt x="592" y="13"/>
                </a:cubicBezTo>
                <a:cubicBezTo>
                  <a:pt x="590" y="11"/>
                  <a:pt x="588" y="10"/>
                  <a:pt x="586" y="10"/>
                </a:cubicBezTo>
                <a:cubicBezTo>
                  <a:pt x="578" y="6"/>
                  <a:pt x="578" y="6"/>
                  <a:pt x="578" y="6"/>
                </a:cubicBezTo>
                <a:cubicBezTo>
                  <a:pt x="576" y="5"/>
                  <a:pt x="573" y="4"/>
                  <a:pt x="570" y="3"/>
                </a:cubicBezTo>
                <a:cubicBezTo>
                  <a:pt x="567" y="2"/>
                  <a:pt x="565" y="2"/>
                  <a:pt x="562" y="1"/>
                </a:cubicBezTo>
                <a:cubicBezTo>
                  <a:pt x="559" y="1"/>
                  <a:pt x="557" y="1"/>
                  <a:pt x="554" y="0"/>
                </a:cubicBezTo>
                <a:cubicBezTo>
                  <a:pt x="551" y="0"/>
                  <a:pt x="548" y="0"/>
                  <a:pt x="545" y="0"/>
                </a:cubicBezTo>
                <a:cubicBezTo>
                  <a:pt x="127" y="0"/>
                  <a:pt x="127" y="0"/>
                  <a:pt x="127" y="0"/>
                </a:cubicBezTo>
                <a:cubicBezTo>
                  <a:pt x="124" y="0"/>
                  <a:pt x="124" y="0"/>
                  <a:pt x="124" y="0"/>
                </a:cubicBezTo>
                <a:cubicBezTo>
                  <a:pt x="122" y="1"/>
                  <a:pt x="122" y="1"/>
                  <a:pt x="122" y="1"/>
                </a:cubicBezTo>
                <a:cubicBezTo>
                  <a:pt x="120" y="2"/>
                  <a:pt x="118" y="2"/>
                  <a:pt x="118" y="2"/>
                </a:cubicBezTo>
                <a:cubicBezTo>
                  <a:pt x="117" y="3"/>
                  <a:pt x="116" y="3"/>
                  <a:pt x="115" y="4"/>
                </a:cubicBezTo>
                <a:cubicBezTo>
                  <a:pt x="110" y="10"/>
                  <a:pt x="110" y="10"/>
                  <a:pt x="110" y="10"/>
                </a:cubicBezTo>
                <a:cubicBezTo>
                  <a:pt x="109" y="12"/>
                  <a:pt x="109" y="13"/>
                  <a:pt x="109" y="14"/>
                </a:cubicBezTo>
                <a:cubicBezTo>
                  <a:pt x="2" y="280"/>
                  <a:pt x="2" y="280"/>
                  <a:pt x="2" y="280"/>
                </a:cubicBezTo>
                <a:cubicBezTo>
                  <a:pt x="0" y="283"/>
                  <a:pt x="0" y="285"/>
                  <a:pt x="0" y="288"/>
                </a:cubicBezTo>
                <a:cubicBezTo>
                  <a:pt x="0" y="665"/>
                  <a:pt x="0" y="665"/>
                  <a:pt x="0" y="665"/>
                </a:cubicBezTo>
                <a:cubicBezTo>
                  <a:pt x="0" y="691"/>
                  <a:pt x="9" y="713"/>
                  <a:pt x="28" y="732"/>
                </a:cubicBezTo>
                <a:cubicBezTo>
                  <a:pt x="46" y="751"/>
                  <a:pt x="68" y="760"/>
                  <a:pt x="94" y="760"/>
                </a:cubicBezTo>
                <a:cubicBezTo>
                  <a:pt x="199" y="760"/>
                  <a:pt x="199" y="760"/>
                  <a:pt x="199" y="760"/>
                </a:cubicBezTo>
                <a:cubicBezTo>
                  <a:pt x="214" y="720"/>
                  <a:pt x="214" y="720"/>
                  <a:pt x="214" y="720"/>
                </a:cubicBezTo>
                <a:cubicBezTo>
                  <a:pt x="94" y="720"/>
                  <a:pt x="94" y="720"/>
                  <a:pt x="94" y="720"/>
                </a:cubicBezTo>
                <a:cubicBezTo>
                  <a:pt x="79" y="720"/>
                  <a:pt x="66" y="715"/>
                  <a:pt x="56" y="704"/>
                </a:cubicBezTo>
                <a:cubicBezTo>
                  <a:pt x="52" y="700"/>
                  <a:pt x="50" y="696"/>
                  <a:pt x="47" y="693"/>
                </a:cubicBezTo>
                <a:close/>
                <a:moveTo>
                  <a:pt x="146" y="320"/>
                </a:moveTo>
                <a:cubicBezTo>
                  <a:pt x="480" y="320"/>
                  <a:pt x="480" y="320"/>
                  <a:pt x="480" y="320"/>
                </a:cubicBezTo>
                <a:cubicBezTo>
                  <a:pt x="480" y="360"/>
                  <a:pt x="480" y="360"/>
                  <a:pt x="480" y="360"/>
                </a:cubicBezTo>
                <a:cubicBezTo>
                  <a:pt x="146" y="360"/>
                  <a:pt x="146" y="360"/>
                  <a:pt x="146" y="360"/>
                </a:cubicBezTo>
                <a:cubicBezTo>
                  <a:pt x="146" y="320"/>
                  <a:pt x="146" y="320"/>
                  <a:pt x="146" y="320"/>
                </a:cubicBezTo>
                <a:close/>
                <a:moveTo>
                  <a:pt x="400" y="413"/>
                </a:moveTo>
                <a:cubicBezTo>
                  <a:pt x="400" y="453"/>
                  <a:pt x="400" y="453"/>
                  <a:pt x="400" y="453"/>
                </a:cubicBezTo>
                <a:cubicBezTo>
                  <a:pt x="146" y="453"/>
                  <a:pt x="146" y="453"/>
                  <a:pt x="146" y="453"/>
                </a:cubicBezTo>
                <a:cubicBezTo>
                  <a:pt x="146" y="413"/>
                  <a:pt x="146" y="413"/>
                  <a:pt x="146" y="413"/>
                </a:cubicBezTo>
                <a:lnTo>
                  <a:pt x="400" y="413"/>
                </a:lnTo>
                <a:close/>
                <a:moveTo>
                  <a:pt x="306" y="507"/>
                </a:moveTo>
                <a:cubicBezTo>
                  <a:pt x="306" y="547"/>
                  <a:pt x="306" y="547"/>
                  <a:pt x="306" y="547"/>
                </a:cubicBezTo>
                <a:cubicBezTo>
                  <a:pt x="146" y="547"/>
                  <a:pt x="146" y="547"/>
                  <a:pt x="146" y="547"/>
                </a:cubicBezTo>
                <a:cubicBezTo>
                  <a:pt x="146" y="507"/>
                  <a:pt x="146" y="507"/>
                  <a:pt x="146" y="507"/>
                </a:cubicBezTo>
                <a:lnTo>
                  <a:pt x="306" y="507"/>
                </a:lnTo>
                <a:close/>
                <a:moveTo>
                  <a:pt x="146" y="227"/>
                </a:moveTo>
                <a:cubicBezTo>
                  <a:pt x="533" y="227"/>
                  <a:pt x="533" y="227"/>
                  <a:pt x="533" y="227"/>
                </a:cubicBezTo>
                <a:cubicBezTo>
                  <a:pt x="533" y="267"/>
                  <a:pt x="533" y="267"/>
                  <a:pt x="533" y="267"/>
                </a:cubicBezTo>
                <a:cubicBezTo>
                  <a:pt x="146" y="267"/>
                  <a:pt x="146" y="267"/>
                  <a:pt x="146" y="267"/>
                </a:cubicBezTo>
                <a:cubicBezTo>
                  <a:pt x="146" y="227"/>
                  <a:pt x="146" y="227"/>
                  <a:pt x="146" y="227"/>
                </a:cubicBezTo>
                <a:cubicBezTo>
                  <a:pt x="146" y="227"/>
                  <a:pt x="146" y="227"/>
                  <a:pt x="146" y="227"/>
                </a:cubicBezTo>
                <a:close/>
                <a:moveTo>
                  <a:pt x="339" y="591"/>
                </a:moveTo>
                <a:cubicBezTo>
                  <a:pt x="588" y="347"/>
                  <a:pt x="588" y="347"/>
                  <a:pt x="588" y="347"/>
                </a:cubicBezTo>
                <a:cubicBezTo>
                  <a:pt x="592" y="342"/>
                  <a:pt x="597" y="339"/>
                  <a:pt x="603" y="337"/>
                </a:cubicBezTo>
                <a:cubicBezTo>
                  <a:pt x="609" y="334"/>
                  <a:pt x="615" y="333"/>
                  <a:pt x="621" y="333"/>
                </a:cubicBezTo>
                <a:cubicBezTo>
                  <a:pt x="627" y="333"/>
                  <a:pt x="632" y="335"/>
                  <a:pt x="638" y="337"/>
                </a:cubicBezTo>
                <a:cubicBezTo>
                  <a:pt x="644" y="339"/>
                  <a:pt x="649" y="343"/>
                  <a:pt x="653" y="347"/>
                </a:cubicBezTo>
                <a:cubicBezTo>
                  <a:pt x="693" y="385"/>
                  <a:pt x="693" y="385"/>
                  <a:pt x="693" y="385"/>
                </a:cubicBezTo>
                <a:cubicBezTo>
                  <a:pt x="702" y="394"/>
                  <a:pt x="706" y="405"/>
                  <a:pt x="706" y="418"/>
                </a:cubicBezTo>
                <a:cubicBezTo>
                  <a:pt x="706" y="430"/>
                  <a:pt x="702" y="441"/>
                  <a:pt x="693" y="450"/>
                </a:cubicBezTo>
                <a:cubicBezTo>
                  <a:pt x="443" y="695"/>
                  <a:pt x="443" y="695"/>
                  <a:pt x="443" y="695"/>
                </a:cubicBezTo>
                <a:lnTo>
                  <a:pt x="339" y="591"/>
                </a:lnTo>
                <a:close/>
                <a:moveTo>
                  <a:pt x="310" y="619"/>
                </a:moveTo>
                <a:cubicBezTo>
                  <a:pt x="270" y="658"/>
                  <a:pt x="270" y="658"/>
                  <a:pt x="270" y="658"/>
                </a:cubicBezTo>
                <a:cubicBezTo>
                  <a:pt x="232" y="782"/>
                  <a:pt x="232" y="782"/>
                  <a:pt x="232" y="782"/>
                </a:cubicBezTo>
                <a:cubicBezTo>
                  <a:pt x="226" y="800"/>
                  <a:pt x="226" y="800"/>
                  <a:pt x="226" y="800"/>
                </a:cubicBezTo>
                <a:cubicBezTo>
                  <a:pt x="377" y="760"/>
                  <a:pt x="377" y="760"/>
                  <a:pt x="377" y="760"/>
                </a:cubicBezTo>
                <a:cubicBezTo>
                  <a:pt x="414" y="723"/>
                  <a:pt x="414" y="723"/>
                  <a:pt x="414" y="723"/>
                </a:cubicBezTo>
                <a:lnTo>
                  <a:pt x="310" y="619"/>
                </a:lnTo>
                <a:close/>
                <a:moveTo>
                  <a:pt x="594" y="703"/>
                </a:moveTo>
                <a:cubicBezTo>
                  <a:pt x="583" y="714"/>
                  <a:pt x="569" y="719"/>
                  <a:pt x="553" y="719"/>
                </a:cubicBezTo>
                <a:cubicBezTo>
                  <a:pt x="460" y="719"/>
                  <a:pt x="460" y="719"/>
                  <a:pt x="460" y="719"/>
                </a:cubicBezTo>
                <a:cubicBezTo>
                  <a:pt x="440" y="760"/>
                  <a:pt x="440" y="760"/>
                  <a:pt x="440" y="760"/>
                </a:cubicBezTo>
                <a:cubicBezTo>
                  <a:pt x="553" y="760"/>
                  <a:pt x="553" y="760"/>
                  <a:pt x="553" y="760"/>
                </a:cubicBezTo>
                <a:cubicBezTo>
                  <a:pt x="580" y="760"/>
                  <a:pt x="604" y="750"/>
                  <a:pt x="624" y="731"/>
                </a:cubicBezTo>
                <a:cubicBezTo>
                  <a:pt x="643" y="712"/>
                  <a:pt x="653" y="689"/>
                  <a:pt x="653" y="663"/>
                </a:cubicBezTo>
                <a:cubicBezTo>
                  <a:pt x="653" y="547"/>
                  <a:pt x="653" y="547"/>
                  <a:pt x="653" y="547"/>
                </a:cubicBezTo>
                <a:cubicBezTo>
                  <a:pt x="611" y="587"/>
                  <a:pt x="611" y="587"/>
                  <a:pt x="611" y="587"/>
                </a:cubicBezTo>
                <a:cubicBezTo>
                  <a:pt x="611" y="663"/>
                  <a:pt x="611" y="663"/>
                  <a:pt x="611" y="663"/>
                </a:cubicBezTo>
                <a:cubicBezTo>
                  <a:pt x="611" y="678"/>
                  <a:pt x="605" y="692"/>
                  <a:pt x="594" y="703"/>
                </a:cubicBezTo>
                <a:close/>
              </a:path>
            </a:pathLst>
          </a:custGeom>
          <a:solidFill>
            <a:schemeClr val="accent1"/>
          </a:solidFill>
          <a:ln>
            <a:noFill/>
          </a:ln>
        </p:spPr>
        <p:txBody>
          <a:bodyPr vert="horz" wrap="square" lIns="121920" tIns="60960" rIns="121920" bIns="60960" numCol="1" anchor="t" anchorCtr="0" compatLnSpc="1"/>
          <a:lstStyle/>
          <a:p>
            <a:pPr defTabSz="914377"/>
            <a:endParaRPr lang="zh-CN" altLang="en-US">
              <a:solidFill>
                <a:prstClr val="black"/>
              </a:solidFill>
              <a:latin typeface="Calibri Light"/>
              <a:ea typeface="微软雅黑 Light"/>
            </a:endParaRPr>
          </a:p>
        </p:txBody>
      </p:sp>
    </p:spTree>
  </p:cSld>
  <p:clrMapOvr>
    <a:masterClrMapping/>
  </p:clrMapOvr>
  <p:transition spd="slow">
    <p:push dir="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56" name="矩形 55"/>
          <p:cNvSpPr/>
          <p:nvPr/>
        </p:nvSpPr>
        <p:spPr bwMode="auto">
          <a:xfrm>
            <a:off x="120310" y="274536"/>
            <a:ext cx="3877985"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第六部分：论文总结与展望</a:t>
            </a:r>
          </a:p>
        </p:txBody>
      </p:sp>
      <p:sp>
        <p:nvSpPr>
          <p:cNvPr id="16" name="矩形 1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192046" y="1102744"/>
            <a:ext cx="11037929" cy="4301627"/>
          </a:xfrm>
          <a:prstGeom prst="rect">
            <a:avLst/>
          </a:prstGeom>
          <a:noFill/>
        </p:spPr>
        <p:txBody>
          <a:bodyPr wrap="square">
            <a:spAutoFit/>
          </a:bodyPr>
          <a:lstStyle/>
          <a:p>
            <a:pPr defTabSz="914377">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论文总结：</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构建了一个适合所有网格模型渲染的框架，能够使用少量代码即可实现快速渲染，且能快速修改顶点缓存的值</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能够很好的将几何和网格模型融到一个视图中渲染，切换网格和几何模型非常方便</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构建了能够高效存储和修改的网格数据结构</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能够快速计算出网格的外部面，所以能够对几千万模型进行流畅渲染</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构建了一个拾取框架，支持几何、网格的多种拾取方式</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构建了一系列后处理功能，如变形图、流线图、切面图等等</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endPar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bwMode="auto">
          <a:xfrm>
            <a:off x="120310" y="274536"/>
            <a:ext cx="3877985"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第六部分：论文总结与展望</a:t>
            </a:r>
          </a:p>
        </p:txBody>
      </p:sp>
      <p:sp>
        <p:nvSpPr>
          <p:cNvPr id="16" name="矩形 1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192046" y="1102744"/>
            <a:ext cx="11037929" cy="5286384"/>
          </a:xfrm>
          <a:prstGeom prst="rect">
            <a:avLst/>
          </a:prstGeom>
          <a:noFill/>
        </p:spPr>
        <p:txBody>
          <a:bodyPr wrap="square">
            <a:spAutoFit/>
          </a:bodyPr>
          <a:lstStyle/>
          <a:p>
            <a:pPr defTabSz="914377">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论文展望：</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几何模型的渲染依赖于几何离散的精度，但是精度越高离散速度就越慢，在之后的工作里应该在曲面细分着色器中进行细分几何</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前处理的网格模型的数据结构虽然能够快速修改和存储，但是占用内存相较于商业软件较大，应该将部分数据存进文件中</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前处理中大型网格模型的拾取较慢，由于要对所有在矩形框内的网格模型进行碰撞检测，</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defTabSz="914377">
              <a:lnSpc>
                <a:spcPct val="150000"/>
              </a:lnSpc>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应该研究一种更快速的方法对其进行碰撞检测</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后处理的功能还不是很丰富，切面只支持平面切面，后续应该支持球面等规则形状的切面</a:t>
            </a:r>
            <a:endParaRPr lang="en-US" altLang="zh-CN"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914377">
              <a:lnSpc>
                <a:spcPct val="150000"/>
              </a:lnSpc>
              <a:buFont typeface="Wingdings" panose="05000000000000000000" pitchFamily="2" charset="2"/>
              <a:buChar char="Ø"/>
              <a:defRPr/>
            </a:pPr>
            <a:r>
              <a:rPr lang="zh-CN" altLang="en-US" sz="21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后处理中大型模型的动画和流线图的生成效率较低，应该研究出一种可以快速生成的方式</a:t>
            </a:r>
          </a:p>
        </p:txBody>
      </p:sp>
    </p:spTree>
    <p:extLst>
      <p:ext uri="{BB962C8B-B14F-4D97-AF65-F5344CB8AC3E}">
        <p14:creationId xmlns:p14="http://schemas.microsoft.com/office/powerpoint/2010/main" val="4081217203"/>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bwMode="auto">
          <a:xfrm>
            <a:off x="4086477" y="2792377"/>
            <a:ext cx="4019049" cy="666786"/>
          </a:xfrm>
          <a:prstGeom prst="rect">
            <a:avLst/>
          </a:prstGeom>
          <a:noFill/>
        </p:spPr>
        <p:txBody>
          <a:bodyPr wrap="none">
            <a:spAutoFit/>
          </a:bodyPr>
          <a:lstStyle/>
          <a:p>
            <a:pPr algn="ctr" defTabSz="914377">
              <a:defRPr/>
            </a:pPr>
            <a:r>
              <a:rPr lang="zh-CN" altLang="en-US" sz="3733"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选题的背景与意义</a:t>
            </a:r>
          </a:p>
        </p:txBody>
      </p:sp>
      <p:sp>
        <p:nvSpPr>
          <p:cNvPr id="14" name="矩形 13"/>
          <p:cNvSpPr/>
          <p:nvPr/>
        </p:nvSpPr>
        <p:spPr>
          <a:xfrm>
            <a:off x="3338900" y="3490006"/>
            <a:ext cx="5514202" cy="307777"/>
          </a:xfrm>
          <a:prstGeom prst="rect">
            <a:avLst/>
          </a:prstGeom>
        </p:spPr>
        <p:txBody>
          <a:bodyPr wrap="none">
            <a:spAutoFit/>
          </a:bodyPr>
          <a:lstStyle/>
          <a:p>
            <a:pPr algn="ctr" defTabSz="914377" fontAlgn="base">
              <a:spcBef>
                <a:spcPct val="0"/>
              </a:spcBef>
              <a:spcAft>
                <a:spcPct val="0"/>
              </a:spcAft>
              <a:defRPr/>
            </a:pPr>
            <a:r>
              <a:rPr lang="en-US" altLang="zh-CN" sz="1400">
                <a:solidFill>
                  <a:srgbClr val="304371"/>
                </a:solidFill>
                <a:latin typeface="Arial"/>
                <a:ea typeface="方正兰亭黑_GBK"/>
              </a:rPr>
              <a:t>BACKGROUND AND SIGNIFICANCE OF THE SELECTED TOPIC</a:t>
            </a:r>
          </a:p>
        </p:txBody>
      </p:sp>
      <p:sp>
        <p:nvSpPr>
          <p:cNvPr id="23" name="任意多边形 22"/>
          <p:cNvSpPr/>
          <p:nvPr/>
        </p:nvSpPr>
        <p:spPr>
          <a:xfrm>
            <a:off x="3329291" y="-620801"/>
            <a:ext cx="5561492" cy="2780745"/>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25" name="菱形 24"/>
          <p:cNvSpPr/>
          <p:nvPr/>
        </p:nvSpPr>
        <p:spPr>
          <a:xfrm>
            <a:off x="2912135" y="306139"/>
            <a:ext cx="6367731" cy="6367731"/>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Tree>
  </p:cSld>
  <p:clrMapOvr>
    <a:masterClrMapping/>
  </p:clrMapOvr>
  <p:transition spd="slow">
    <p:push dir="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31" name="矩形 30"/>
          <p:cNvSpPr/>
          <p:nvPr/>
        </p:nvSpPr>
        <p:spPr bwMode="auto">
          <a:xfrm>
            <a:off x="4177526" y="2805783"/>
            <a:ext cx="3772187" cy="748988"/>
          </a:xfrm>
          <a:prstGeom prst="rect">
            <a:avLst/>
          </a:prstGeom>
        </p:spPr>
        <p:txBody>
          <a:bodyPr wrap="none">
            <a:spAutoFit/>
          </a:bodyPr>
          <a:lstStyle/>
          <a:p>
            <a:pPr defTabSz="914377">
              <a:defRPr/>
            </a:pPr>
            <a:r>
              <a:rPr lang="zh-CN" altLang="en-US" sz="4267" kern="100" spc="4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感谢一路有你</a:t>
            </a:r>
          </a:p>
        </p:txBody>
      </p:sp>
      <p:sp>
        <p:nvSpPr>
          <p:cNvPr id="5" name="等腰三角形 4"/>
          <p:cNvSpPr/>
          <p:nvPr/>
        </p:nvSpPr>
        <p:spPr>
          <a:xfrm rot="10800000">
            <a:off x="3779374" y="-209695"/>
            <a:ext cx="4633253" cy="2691849"/>
          </a:xfrm>
          <a:prstGeom prst="triangle">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pic>
        <p:nvPicPr>
          <p:cNvPr id="2" name="图片 1">
            <a:extLst>
              <a:ext uri="{FF2B5EF4-FFF2-40B4-BE49-F238E27FC236}">
                <a16:creationId xmlns:a16="http://schemas.microsoft.com/office/drawing/2014/main" id="{F45AEECC-AD8C-2822-EB6E-C8D0E9D2B9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9913" y="736990"/>
            <a:ext cx="1312174" cy="12147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auto">
          <a:xfrm>
            <a:off x="120310" y="274536"/>
            <a:ext cx="4185761" cy="461665"/>
          </a:xfrm>
          <a:prstGeom prst="rect">
            <a:avLst/>
          </a:prstGeom>
          <a:noFill/>
        </p:spPr>
        <p:txBody>
          <a:bodyPr wrap="none">
            <a:spAutoFit/>
          </a:bodyPr>
          <a:lstStyle/>
          <a:p>
            <a:pPr defTabSz="914377">
              <a:defRPr/>
            </a:pPr>
            <a:r>
              <a:rPr lang="zh-CN" altLang="en-US" sz="2400" kern="10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第一部分：选题的背景与意义</a:t>
            </a:r>
          </a:p>
        </p:txBody>
      </p:sp>
      <p:cxnSp>
        <p:nvCxnSpPr>
          <p:cNvPr id="11" name="直接连接符 10"/>
          <p:cNvCxnSpPr/>
          <p:nvPr/>
        </p:nvCxnSpPr>
        <p:spPr>
          <a:xfrm>
            <a:off x="5511099" y="3005059"/>
            <a:ext cx="2438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7E049929-EE9D-CA72-4FDC-11B5214B3F70}"/>
              </a:ext>
            </a:extLst>
          </p:cNvPr>
          <p:cNvGrpSpPr/>
          <p:nvPr/>
        </p:nvGrpSpPr>
        <p:grpSpPr>
          <a:xfrm>
            <a:off x="414096" y="5073345"/>
            <a:ext cx="6144260" cy="1355090"/>
            <a:chOff x="1393" y="4708"/>
            <a:chExt cx="9676" cy="2134"/>
          </a:xfrm>
        </p:grpSpPr>
        <p:pic>
          <p:nvPicPr>
            <p:cNvPr id="8" name="图片 7">
              <a:extLst>
                <a:ext uri="{FF2B5EF4-FFF2-40B4-BE49-F238E27FC236}">
                  <a16:creationId xmlns:a16="http://schemas.microsoft.com/office/drawing/2014/main" id="{411E562E-B549-00AC-FEA9-F7FF16859989}"/>
                </a:ext>
              </a:extLst>
            </p:cNvPr>
            <p:cNvPicPr>
              <a:picLocks noChangeAspect="1"/>
            </p:cNvPicPr>
            <p:nvPr/>
          </p:nvPicPr>
          <p:blipFill>
            <a:blip r:embed="rId4"/>
            <a:srcRect l="13444" t="24194" r="11477" b="23152"/>
            <a:stretch>
              <a:fillRect/>
            </a:stretch>
          </p:blipFill>
          <p:spPr>
            <a:xfrm>
              <a:off x="4918" y="4802"/>
              <a:ext cx="3696" cy="1020"/>
            </a:xfrm>
            <a:prstGeom prst="rect">
              <a:avLst/>
            </a:prstGeom>
            <a:noFill/>
            <a:ln w="9525">
              <a:noFill/>
            </a:ln>
          </p:spPr>
        </p:pic>
        <p:pic>
          <p:nvPicPr>
            <p:cNvPr id="9" name="图片 8">
              <a:extLst>
                <a:ext uri="{FF2B5EF4-FFF2-40B4-BE49-F238E27FC236}">
                  <a16:creationId xmlns:a16="http://schemas.microsoft.com/office/drawing/2014/main" id="{B81A6324-10E8-ED7A-AF5A-780B1FFAA710}"/>
                </a:ext>
              </a:extLst>
            </p:cNvPr>
            <p:cNvPicPr>
              <a:picLocks noChangeAspect="1"/>
            </p:cNvPicPr>
            <p:nvPr/>
          </p:nvPicPr>
          <p:blipFill>
            <a:blip r:embed="rId5"/>
            <a:srcRect l="12194" t="37389" r="13778" b="37403"/>
            <a:stretch>
              <a:fillRect/>
            </a:stretch>
          </p:blipFill>
          <p:spPr>
            <a:xfrm>
              <a:off x="1393" y="4809"/>
              <a:ext cx="2997" cy="1020"/>
            </a:xfrm>
            <a:prstGeom prst="rect">
              <a:avLst/>
            </a:prstGeom>
            <a:noFill/>
            <a:ln w="9525">
              <a:noFill/>
            </a:ln>
          </p:spPr>
        </p:pic>
        <p:pic>
          <p:nvPicPr>
            <p:cNvPr id="10" name="图片 9">
              <a:extLst>
                <a:ext uri="{FF2B5EF4-FFF2-40B4-BE49-F238E27FC236}">
                  <a16:creationId xmlns:a16="http://schemas.microsoft.com/office/drawing/2014/main" id="{A7647686-312E-9EE3-53BB-98A05357B15A}"/>
                </a:ext>
              </a:extLst>
            </p:cNvPr>
            <p:cNvPicPr>
              <a:picLocks noChangeAspect="1"/>
            </p:cNvPicPr>
            <p:nvPr/>
          </p:nvPicPr>
          <p:blipFill>
            <a:blip r:embed="rId6"/>
            <a:stretch>
              <a:fillRect/>
            </a:stretch>
          </p:blipFill>
          <p:spPr>
            <a:xfrm>
              <a:off x="3628" y="5822"/>
              <a:ext cx="762" cy="397"/>
            </a:xfrm>
            <a:prstGeom prst="rect">
              <a:avLst/>
            </a:prstGeom>
            <a:noFill/>
            <a:ln w="9525">
              <a:noFill/>
            </a:ln>
          </p:spPr>
        </p:pic>
        <p:pic>
          <p:nvPicPr>
            <p:cNvPr id="12" name="图片 11">
              <a:extLst>
                <a:ext uri="{FF2B5EF4-FFF2-40B4-BE49-F238E27FC236}">
                  <a16:creationId xmlns:a16="http://schemas.microsoft.com/office/drawing/2014/main" id="{BFD3F024-BC1D-A294-8BE9-509C7358D3BC}"/>
                </a:ext>
              </a:extLst>
            </p:cNvPr>
            <p:cNvPicPr>
              <a:picLocks noChangeAspect="1"/>
            </p:cNvPicPr>
            <p:nvPr/>
          </p:nvPicPr>
          <p:blipFill>
            <a:blip r:embed="rId6"/>
            <a:stretch>
              <a:fillRect/>
            </a:stretch>
          </p:blipFill>
          <p:spPr>
            <a:xfrm>
              <a:off x="3628" y="4708"/>
              <a:ext cx="762" cy="397"/>
            </a:xfrm>
            <a:prstGeom prst="rect">
              <a:avLst/>
            </a:prstGeom>
            <a:noFill/>
            <a:ln w="9525">
              <a:noFill/>
            </a:ln>
          </p:spPr>
        </p:pic>
        <p:pic>
          <p:nvPicPr>
            <p:cNvPr id="13" name="图片 12">
              <a:extLst>
                <a:ext uri="{FF2B5EF4-FFF2-40B4-BE49-F238E27FC236}">
                  <a16:creationId xmlns:a16="http://schemas.microsoft.com/office/drawing/2014/main" id="{A401E69F-F962-BA7E-72C8-A3DF6BF20983}"/>
                </a:ext>
              </a:extLst>
            </p:cNvPr>
            <p:cNvPicPr>
              <a:picLocks noChangeAspect="1"/>
            </p:cNvPicPr>
            <p:nvPr/>
          </p:nvPicPr>
          <p:blipFill>
            <a:blip r:embed="rId6"/>
            <a:stretch>
              <a:fillRect/>
            </a:stretch>
          </p:blipFill>
          <p:spPr>
            <a:xfrm>
              <a:off x="7852" y="4718"/>
              <a:ext cx="762" cy="397"/>
            </a:xfrm>
            <a:prstGeom prst="rect">
              <a:avLst/>
            </a:prstGeom>
            <a:noFill/>
            <a:ln w="9525">
              <a:noFill/>
            </a:ln>
          </p:spPr>
        </p:pic>
        <p:pic>
          <p:nvPicPr>
            <p:cNvPr id="14" name="图片 13">
              <a:extLst>
                <a:ext uri="{FF2B5EF4-FFF2-40B4-BE49-F238E27FC236}">
                  <a16:creationId xmlns:a16="http://schemas.microsoft.com/office/drawing/2014/main" id="{115112A4-ACCA-5062-FB77-256A6AE31060}"/>
                </a:ext>
              </a:extLst>
            </p:cNvPr>
            <p:cNvPicPr>
              <a:picLocks noChangeAspect="1"/>
            </p:cNvPicPr>
            <p:nvPr/>
          </p:nvPicPr>
          <p:blipFill>
            <a:blip r:embed="rId7"/>
            <a:srcRect l="16108" t="22400" r="11406" b="12400"/>
            <a:stretch>
              <a:fillRect/>
            </a:stretch>
          </p:blipFill>
          <p:spPr>
            <a:xfrm>
              <a:off x="9073" y="4718"/>
              <a:ext cx="1997" cy="1020"/>
            </a:xfrm>
            <a:prstGeom prst="rect">
              <a:avLst/>
            </a:prstGeom>
            <a:noFill/>
            <a:ln w="9525">
              <a:noFill/>
            </a:ln>
          </p:spPr>
        </p:pic>
        <p:grpSp>
          <p:nvGrpSpPr>
            <p:cNvPr id="15" name="组合 14">
              <a:extLst>
                <a:ext uri="{FF2B5EF4-FFF2-40B4-BE49-F238E27FC236}">
                  <a16:creationId xmlns:a16="http://schemas.microsoft.com/office/drawing/2014/main" id="{FEE3C5C2-84FC-D245-8DA8-444E65FD966C}"/>
                </a:ext>
              </a:extLst>
            </p:cNvPr>
            <p:cNvGrpSpPr/>
            <p:nvPr/>
          </p:nvGrpSpPr>
          <p:grpSpPr>
            <a:xfrm>
              <a:off x="10238" y="4759"/>
              <a:ext cx="775" cy="389"/>
              <a:chOff x="2373" y="4683"/>
              <a:chExt cx="775" cy="389"/>
            </a:xfrm>
          </p:grpSpPr>
          <p:pic>
            <p:nvPicPr>
              <p:cNvPr id="27" name="图片 26">
                <a:extLst>
                  <a:ext uri="{FF2B5EF4-FFF2-40B4-BE49-F238E27FC236}">
                    <a16:creationId xmlns:a16="http://schemas.microsoft.com/office/drawing/2014/main" id="{F1164DF1-F42B-5887-6BCF-6E1C5A526E26}"/>
                  </a:ext>
                </a:extLst>
              </p:cNvPr>
              <p:cNvPicPr>
                <a:picLocks noChangeAspect="1"/>
              </p:cNvPicPr>
              <p:nvPr/>
            </p:nvPicPr>
            <p:blipFill>
              <a:blip r:embed="rId6"/>
              <a:stretch>
                <a:fillRect/>
              </a:stretch>
            </p:blipFill>
            <p:spPr>
              <a:xfrm>
                <a:off x="2373" y="4683"/>
                <a:ext cx="435" cy="227"/>
              </a:xfrm>
              <a:prstGeom prst="rect">
                <a:avLst/>
              </a:prstGeom>
              <a:noFill/>
              <a:ln w="9525">
                <a:noFill/>
              </a:ln>
            </p:spPr>
          </p:pic>
          <p:pic>
            <p:nvPicPr>
              <p:cNvPr id="28" name="图片 27">
                <a:extLst>
                  <a:ext uri="{FF2B5EF4-FFF2-40B4-BE49-F238E27FC236}">
                    <a16:creationId xmlns:a16="http://schemas.microsoft.com/office/drawing/2014/main" id="{94F7AD98-FEC6-9DC1-DCF5-F3C32BAA22E7}"/>
                  </a:ext>
                </a:extLst>
              </p:cNvPr>
              <p:cNvPicPr>
                <a:picLocks noChangeAspect="1"/>
              </p:cNvPicPr>
              <p:nvPr/>
            </p:nvPicPr>
            <p:blipFill>
              <a:blip r:embed="rId8"/>
              <a:stretch>
                <a:fillRect/>
              </a:stretch>
            </p:blipFill>
            <p:spPr>
              <a:xfrm>
                <a:off x="2808" y="4845"/>
                <a:ext cx="340" cy="227"/>
              </a:xfrm>
              <a:prstGeom prst="rect">
                <a:avLst/>
              </a:prstGeom>
              <a:noFill/>
              <a:ln w="9525">
                <a:noFill/>
              </a:ln>
            </p:spPr>
          </p:pic>
        </p:grpSp>
        <p:grpSp>
          <p:nvGrpSpPr>
            <p:cNvPr id="16" name="组合 15">
              <a:extLst>
                <a:ext uri="{FF2B5EF4-FFF2-40B4-BE49-F238E27FC236}">
                  <a16:creationId xmlns:a16="http://schemas.microsoft.com/office/drawing/2014/main" id="{8A3B3571-73C7-0B5D-E98F-90B31F387A08}"/>
                </a:ext>
              </a:extLst>
            </p:cNvPr>
            <p:cNvGrpSpPr/>
            <p:nvPr/>
          </p:nvGrpSpPr>
          <p:grpSpPr>
            <a:xfrm>
              <a:off x="10238" y="5738"/>
              <a:ext cx="813" cy="473"/>
              <a:chOff x="7782" y="5485"/>
              <a:chExt cx="813" cy="473"/>
            </a:xfrm>
          </p:grpSpPr>
          <p:pic>
            <p:nvPicPr>
              <p:cNvPr id="25" name="图片 24">
                <a:extLst>
                  <a:ext uri="{FF2B5EF4-FFF2-40B4-BE49-F238E27FC236}">
                    <a16:creationId xmlns:a16="http://schemas.microsoft.com/office/drawing/2014/main" id="{798EC417-BE16-2188-BC1B-4F0AE71A93FF}"/>
                  </a:ext>
                </a:extLst>
              </p:cNvPr>
              <p:cNvPicPr>
                <a:picLocks noChangeAspect="1"/>
              </p:cNvPicPr>
              <p:nvPr/>
            </p:nvPicPr>
            <p:blipFill>
              <a:blip r:embed="rId9"/>
              <a:srcRect l="6593" t="15824" r="6685" b="15731"/>
              <a:stretch>
                <a:fillRect/>
              </a:stretch>
            </p:blipFill>
            <p:spPr>
              <a:xfrm>
                <a:off x="8217" y="5732"/>
                <a:ext cx="378" cy="227"/>
              </a:xfrm>
              <a:prstGeom prst="rect">
                <a:avLst/>
              </a:prstGeom>
              <a:noFill/>
              <a:ln w="9525">
                <a:noFill/>
              </a:ln>
            </p:spPr>
          </p:pic>
          <p:pic>
            <p:nvPicPr>
              <p:cNvPr id="26" name="图片 25">
                <a:extLst>
                  <a:ext uri="{FF2B5EF4-FFF2-40B4-BE49-F238E27FC236}">
                    <a16:creationId xmlns:a16="http://schemas.microsoft.com/office/drawing/2014/main" id="{E4C9215E-4126-D776-7A20-2A15F4002DDB}"/>
                  </a:ext>
                </a:extLst>
              </p:cNvPr>
              <p:cNvPicPr>
                <a:picLocks noChangeAspect="1"/>
              </p:cNvPicPr>
              <p:nvPr/>
            </p:nvPicPr>
            <p:blipFill>
              <a:blip r:embed="rId6"/>
              <a:stretch>
                <a:fillRect/>
              </a:stretch>
            </p:blipFill>
            <p:spPr>
              <a:xfrm>
                <a:off x="7782" y="5485"/>
                <a:ext cx="435" cy="227"/>
              </a:xfrm>
              <a:prstGeom prst="rect">
                <a:avLst/>
              </a:prstGeom>
              <a:noFill/>
              <a:ln w="9525">
                <a:noFill/>
              </a:ln>
            </p:spPr>
          </p:pic>
        </p:grpSp>
        <p:grpSp>
          <p:nvGrpSpPr>
            <p:cNvPr id="19" name="组合 18">
              <a:extLst>
                <a:ext uri="{FF2B5EF4-FFF2-40B4-BE49-F238E27FC236}">
                  <a16:creationId xmlns:a16="http://schemas.microsoft.com/office/drawing/2014/main" id="{70E28030-199A-DE03-3ED0-2EF702D7D3ED}"/>
                </a:ext>
              </a:extLst>
            </p:cNvPr>
            <p:cNvGrpSpPr/>
            <p:nvPr/>
          </p:nvGrpSpPr>
          <p:grpSpPr>
            <a:xfrm>
              <a:off x="8991" y="5785"/>
              <a:ext cx="2039" cy="1020"/>
              <a:chOff x="4908" y="5695"/>
              <a:chExt cx="2039" cy="1020"/>
            </a:xfrm>
          </p:grpSpPr>
          <p:pic>
            <p:nvPicPr>
              <p:cNvPr id="23" name="图片 22">
                <a:extLst>
                  <a:ext uri="{FF2B5EF4-FFF2-40B4-BE49-F238E27FC236}">
                    <a16:creationId xmlns:a16="http://schemas.microsoft.com/office/drawing/2014/main" id="{2CF8822B-0F20-B423-012E-4466F2FC3B2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539" t="36720" r="15539" b="40657"/>
              <a:stretch>
                <a:fillRect/>
              </a:stretch>
            </p:blipFill>
            <p:spPr>
              <a:xfrm>
                <a:off x="5929" y="6398"/>
                <a:ext cx="1018" cy="227"/>
              </a:xfrm>
              <a:prstGeom prst="rect">
                <a:avLst/>
              </a:prstGeom>
            </p:spPr>
          </p:pic>
          <p:pic>
            <p:nvPicPr>
              <p:cNvPr id="24" name="图片 23">
                <a:extLst>
                  <a:ext uri="{FF2B5EF4-FFF2-40B4-BE49-F238E27FC236}">
                    <a16:creationId xmlns:a16="http://schemas.microsoft.com/office/drawing/2014/main" id="{3753EB83-3A53-A342-DD41-417E59E2FA9E}"/>
                  </a:ext>
                </a:extLst>
              </p:cNvPr>
              <p:cNvPicPr>
                <a:picLocks noChangeAspect="1"/>
              </p:cNvPicPr>
              <p:nvPr/>
            </p:nvPicPr>
            <p:blipFill>
              <a:blip r:embed="rId11"/>
              <a:stretch>
                <a:fillRect/>
              </a:stretch>
            </p:blipFill>
            <p:spPr>
              <a:xfrm>
                <a:off x="4908" y="5695"/>
                <a:ext cx="1020" cy="1020"/>
              </a:xfrm>
              <a:prstGeom prst="rect">
                <a:avLst/>
              </a:prstGeom>
              <a:noFill/>
              <a:ln w="9525">
                <a:noFill/>
              </a:ln>
            </p:spPr>
          </p:pic>
        </p:grpSp>
        <p:pic>
          <p:nvPicPr>
            <p:cNvPr id="21" name="图片 20">
              <a:extLst>
                <a:ext uri="{FF2B5EF4-FFF2-40B4-BE49-F238E27FC236}">
                  <a16:creationId xmlns:a16="http://schemas.microsoft.com/office/drawing/2014/main" id="{4D6159A8-9991-E95F-43E6-605285A8F7F6}"/>
                </a:ext>
              </a:extLst>
            </p:cNvPr>
            <p:cNvPicPr>
              <a:picLocks noChangeAspect="1"/>
            </p:cNvPicPr>
            <p:nvPr/>
          </p:nvPicPr>
          <p:blipFill>
            <a:blip r:embed="rId12"/>
            <a:srcRect l="11800" t="30256" r="11344" b="29487"/>
            <a:stretch>
              <a:fillRect/>
            </a:stretch>
          </p:blipFill>
          <p:spPr>
            <a:xfrm>
              <a:off x="4893" y="5822"/>
              <a:ext cx="3458" cy="1020"/>
            </a:xfrm>
            <a:prstGeom prst="rect">
              <a:avLst/>
            </a:prstGeom>
            <a:noFill/>
            <a:ln w="9525">
              <a:noFill/>
            </a:ln>
          </p:spPr>
        </p:pic>
        <p:pic>
          <p:nvPicPr>
            <p:cNvPr id="22" name="图片 21">
              <a:extLst>
                <a:ext uri="{FF2B5EF4-FFF2-40B4-BE49-F238E27FC236}">
                  <a16:creationId xmlns:a16="http://schemas.microsoft.com/office/drawing/2014/main" id="{31A8DB0E-3007-CDDF-BECD-918F4ED7F2A1}"/>
                </a:ext>
              </a:extLst>
            </p:cNvPr>
            <p:cNvPicPr>
              <a:picLocks noChangeAspect="1"/>
            </p:cNvPicPr>
            <p:nvPr/>
          </p:nvPicPr>
          <p:blipFill>
            <a:blip r:embed="rId6"/>
            <a:stretch>
              <a:fillRect/>
            </a:stretch>
          </p:blipFill>
          <p:spPr>
            <a:xfrm>
              <a:off x="7852" y="5644"/>
              <a:ext cx="762" cy="397"/>
            </a:xfrm>
            <a:prstGeom prst="rect">
              <a:avLst/>
            </a:prstGeom>
            <a:noFill/>
            <a:ln w="9525">
              <a:noFill/>
            </a:ln>
          </p:spPr>
        </p:pic>
      </p:grpSp>
      <p:sp>
        <p:nvSpPr>
          <p:cNvPr id="32" name="文本框 31">
            <a:extLst>
              <a:ext uri="{FF2B5EF4-FFF2-40B4-BE49-F238E27FC236}">
                <a16:creationId xmlns:a16="http://schemas.microsoft.com/office/drawing/2014/main" id="{D3D8762B-5515-B4BC-6343-83B7E861F47B}"/>
              </a:ext>
            </a:extLst>
          </p:cNvPr>
          <p:cNvSpPr txBox="1"/>
          <p:nvPr/>
        </p:nvSpPr>
        <p:spPr>
          <a:xfrm>
            <a:off x="414096" y="1107110"/>
            <a:ext cx="8411122" cy="3693319"/>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mn-ea"/>
              </a:rPr>
              <a:t>紧盯国家工业体系“卡脖子”难题，打造国产</a:t>
            </a:r>
            <a:r>
              <a:rPr lang="en-US" altLang="zh-CN" b="1" dirty="0">
                <a:latin typeface="+mn-ea"/>
              </a:rPr>
              <a:t>CAE</a:t>
            </a:r>
            <a:r>
              <a:rPr lang="zh-CN" altLang="en-US" b="1" dirty="0">
                <a:latin typeface="+mn-ea"/>
              </a:rPr>
              <a:t>软件，打破国外的</a:t>
            </a:r>
            <a:r>
              <a:rPr lang="en-US" altLang="zh-CN" b="1" dirty="0">
                <a:latin typeface="+mn-ea"/>
              </a:rPr>
              <a:t>CAE</a:t>
            </a:r>
            <a:r>
              <a:rPr lang="zh-CN" altLang="en-US" b="1" dirty="0">
                <a:latin typeface="+mn-ea"/>
              </a:rPr>
              <a:t>垄断</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r>
              <a:rPr lang="zh-CN" altLang="en-US" b="1" dirty="0">
                <a:latin typeface="+mn-ea"/>
              </a:rPr>
              <a:t>加强</a:t>
            </a:r>
            <a:r>
              <a:rPr lang="en-US" altLang="zh-CN" b="1" dirty="0">
                <a:latin typeface="+mn-ea"/>
              </a:rPr>
              <a:t>CAE</a:t>
            </a:r>
            <a:r>
              <a:rPr lang="zh-CN" altLang="en-US" b="1" dirty="0">
                <a:latin typeface="+mn-ea"/>
              </a:rPr>
              <a:t>软件研究推动制造业数字化转型</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r>
              <a:rPr lang="zh-CN" altLang="en-US" b="1" dirty="0">
                <a:latin typeface="+mn-ea"/>
              </a:rPr>
              <a:t>国外商业软件的版权费和维护费太过高昂</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r>
              <a:rPr lang="zh-CN" altLang="en-US" b="1" dirty="0">
                <a:latin typeface="+mn-ea"/>
              </a:rPr>
              <a:t>国外商业软件还存在不透明的算法和数据保护问题</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r>
              <a:rPr lang="zh-CN" altLang="en-US" b="1" dirty="0">
                <a:latin typeface="+mn-ea"/>
              </a:rPr>
              <a:t>国际局势多变，核心工业软件作为强国基石</a:t>
            </a:r>
            <a:endParaRPr lang="en-US" altLang="zh-CN" b="1" dirty="0">
              <a:latin typeface="+mn-ea"/>
            </a:endParaRPr>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4086476" y="2792377"/>
            <a:ext cx="4019049" cy="666786"/>
          </a:xfrm>
          <a:prstGeom prst="rect">
            <a:avLst/>
          </a:prstGeom>
          <a:noFill/>
        </p:spPr>
        <p:txBody>
          <a:bodyPr wrap="none">
            <a:spAutoFit/>
          </a:bodyPr>
          <a:lstStyle/>
          <a:p>
            <a:pPr algn="ctr" defTabSz="914377">
              <a:defRPr/>
            </a:pPr>
            <a:r>
              <a:rPr lang="zh-CN" altLang="en-US" sz="37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论文研究工作内容</a:t>
            </a:r>
          </a:p>
        </p:txBody>
      </p:sp>
      <p:sp>
        <p:nvSpPr>
          <p:cNvPr id="14" name="矩形 13"/>
          <p:cNvSpPr/>
          <p:nvPr/>
        </p:nvSpPr>
        <p:spPr>
          <a:xfrm>
            <a:off x="4245237" y="3490006"/>
            <a:ext cx="3701527" cy="307777"/>
          </a:xfrm>
          <a:prstGeom prst="rect">
            <a:avLst/>
          </a:prstGeom>
        </p:spPr>
        <p:txBody>
          <a:bodyPr wrap="none">
            <a:spAutoFit/>
          </a:bodyPr>
          <a:lstStyle/>
          <a:p>
            <a:pPr algn="ctr" defTabSz="914377" fontAlgn="base">
              <a:spcBef>
                <a:spcPct val="0"/>
              </a:spcBef>
              <a:spcAft>
                <a:spcPct val="0"/>
              </a:spcAft>
              <a:defRPr/>
            </a:pPr>
            <a:r>
              <a:rPr lang="en-US" altLang="zh-CN" sz="1400" dirty="0">
                <a:solidFill>
                  <a:srgbClr val="304371"/>
                </a:solidFill>
                <a:latin typeface="Arial"/>
                <a:ea typeface="方正兰亭黑_GBK"/>
              </a:rPr>
              <a:t>CONTENT OF THESIS RESEARCH WORK</a:t>
            </a:r>
          </a:p>
        </p:txBody>
      </p:sp>
      <p:sp>
        <p:nvSpPr>
          <p:cNvPr id="23" name="任意多边形 22"/>
          <p:cNvSpPr/>
          <p:nvPr/>
        </p:nvSpPr>
        <p:spPr>
          <a:xfrm>
            <a:off x="3329291" y="-620801"/>
            <a:ext cx="5561492" cy="2780745"/>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25" name="菱形 24"/>
          <p:cNvSpPr/>
          <p:nvPr/>
        </p:nvSpPr>
        <p:spPr>
          <a:xfrm>
            <a:off x="2912135" y="306139"/>
            <a:ext cx="6367731" cy="6367731"/>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Tree>
    <p:extLst>
      <p:ext uri="{BB962C8B-B14F-4D97-AF65-F5344CB8AC3E}">
        <p14:creationId xmlns:p14="http://schemas.microsoft.com/office/powerpoint/2010/main" val="191923075"/>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20310" y="274536"/>
            <a:ext cx="4185761"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第二部分：论文研究工作内容</a:t>
            </a:r>
          </a:p>
        </p:txBody>
      </p:sp>
      <p:cxnSp>
        <p:nvCxnSpPr>
          <p:cNvPr id="11" name="直接连接符 10"/>
          <p:cNvCxnSpPr/>
          <p:nvPr/>
        </p:nvCxnSpPr>
        <p:spPr>
          <a:xfrm>
            <a:off x="5511099" y="3005059"/>
            <a:ext cx="2438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3D8762B-5515-B4BC-6343-83B7E861F47B}"/>
              </a:ext>
            </a:extLst>
          </p:cNvPr>
          <p:cNvSpPr txBox="1"/>
          <p:nvPr/>
        </p:nvSpPr>
        <p:spPr>
          <a:xfrm>
            <a:off x="310000" y="1582340"/>
            <a:ext cx="8411122" cy="3970318"/>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mn-ea"/>
              </a:rPr>
              <a:t>深入研究了</a:t>
            </a:r>
            <a:r>
              <a:rPr lang="en-US" altLang="zh-CN" b="1" dirty="0">
                <a:latin typeface="+mn-ea"/>
              </a:rPr>
              <a:t>Qt</a:t>
            </a:r>
            <a:r>
              <a:rPr lang="zh-CN" altLang="en-US" b="1" dirty="0">
                <a:latin typeface="+mn-ea"/>
              </a:rPr>
              <a:t>的基本框架以及</a:t>
            </a:r>
            <a:r>
              <a:rPr lang="en-US" altLang="zh-CN" b="1" dirty="0">
                <a:latin typeface="+mn-ea"/>
              </a:rPr>
              <a:t>OpenGL</a:t>
            </a:r>
            <a:r>
              <a:rPr lang="zh-CN" altLang="en-US" b="1" dirty="0">
                <a:latin typeface="+mn-ea"/>
              </a:rPr>
              <a:t>的渲染管线以及高级渲染技术</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endParaRPr lang="en-US" altLang="zh-CN" b="1" dirty="0">
              <a:latin typeface="+mn-ea"/>
            </a:endParaRPr>
          </a:p>
          <a:p>
            <a:pPr marL="285750" indent="-285750">
              <a:buFont typeface="Wingdings" panose="05000000000000000000" pitchFamily="2" charset="2"/>
              <a:buChar char="Ø"/>
            </a:pPr>
            <a:r>
              <a:rPr lang="zh-CN" altLang="en-US" b="1" dirty="0">
                <a:latin typeface="+mn-ea"/>
              </a:rPr>
              <a:t>深入研究并建立了网格、几何数据结构以及空间管理数据结构</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r>
              <a:rPr lang="zh-CN" altLang="en-US" b="1" dirty="0">
                <a:latin typeface="+mn-ea"/>
              </a:rPr>
              <a:t>搭建了渲染网格的基本框架</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r>
              <a:rPr lang="zh-CN" altLang="en-US" b="1" dirty="0">
                <a:latin typeface="+mn-ea"/>
              </a:rPr>
              <a:t>研究三维空间碰撞算法以及二维多边形的碰撞算法并搭建了拾取框架</a:t>
            </a: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endParaRPr lang="en-US" altLang="zh-CN" b="1" dirty="0">
              <a:latin typeface="+mn-ea"/>
            </a:endParaRPr>
          </a:p>
          <a:p>
            <a:pPr marL="285750" indent="-285750">
              <a:buFont typeface="Wingdings" panose="05000000000000000000" pitchFamily="2" charset="2"/>
              <a:buChar char="Ø"/>
            </a:pPr>
            <a:r>
              <a:rPr lang="zh-CN" altLang="en-US" b="1" dirty="0">
                <a:latin typeface="+mn-ea"/>
              </a:rPr>
              <a:t>深入研究了后处理中的云图、变形图、切面图、切割图、流线图、等值线、等值面图等的渲染技术</a:t>
            </a:r>
            <a:endParaRPr lang="en-US" altLang="zh-CN" b="1" dirty="0">
              <a:latin typeface="+mn-ea"/>
            </a:endParaRPr>
          </a:p>
        </p:txBody>
      </p:sp>
      <p:sp>
        <p:nvSpPr>
          <p:cNvPr id="5" name="文本框 4">
            <a:extLst>
              <a:ext uri="{FF2B5EF4-FFF2-40B4-BE49-F238E27FC236}">
                <a16:creationId xmlns:a16="http://schemas.microsoft.com/office/drawing/2014/main" id="{5CFA121B-868F-E832-1FDD-C4238B1C3ED8}"/>
              </a:ext>
            </a:extLst>
          </p:cNvPr>
          <p:cNvSpPr txBox="1"/>
          <p:nvPr/>
        </p:nvSpPr>
        <p:spPr>
          <a:xfrm>
            <a:off x="4515561" y="580933"/>
            <a:ext cx="3837329" cy="461665"/>
          </a:xfrm>
          <a:prstGeom prst="rect">
            <a:avLst/>
          </a:prstGeom>
          <a:noFill/>
          <a:ln>
            <a:solidFill>
              <a:schemeClr val="accent1">
                <a:lumMod val="60000"/>
                <a:lumOff val="40000"/>
              </a:schemeClr>
            </a:solidFill>
          </a:ln>
          <a:effectLst/>
        </p:spPr>
        <p:txBody>
          <a:bodyPr wrap="square">
            <a:spAutoFit/>
          </a:bodyPr>
          <a:lstStyle/>
          <a:p>
            <a:r>
              <a:rPr lang="en-US" altLang="zh-CN" sz="2400" b="1" dirty="0"/>
              <a:t>CAE</a:t>
            </a:r>
            <a:r>
              <a:rPr lang="zh-CN" altLang="en-US" sz="2400" b="1" dirty="0"/>
              <a:t>软件网格渲染引擎开发</a:t>
            </a:r>
          </a:p>
        </p:txBody>
      </p:sp>
    </p:spTree>
    <p:extLst>
      <p:ext uri="{BB962C8B-B14F-4D97-AF65-F5344CB8AC3E}">
        <p14:creationId xmlns:p14="http://schemas.microsoft.com/office/powerpoint/2010/main" val="3360972492"/>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944574B-6081-654D-D832-D2B7E1F8014C}"/>
              </a:ext>
            </a:extLst>
          </p:cNvPr>
          <p:cNvSpPr/>
          <p:nvPr/>
        </p:nvSpPr>
        <p:spPr bwMode="auto">
          <a:xfrm>
            <a:off x="5149039" y="2762214"/>
            <a:ext cx="2101857" cy="666786"/>
          </a:xfrm>
          <a:prstGeom prst="rect">
            <a:avLst/>
          </a:prstGeom>
          <a:noFill/>
        </p:spPr>
        <p:txBody>
          <a:bodyPr wrap="none">
            <a:spAutoFit/>
          </a:bodyPr>
          <a:lstStyle/>
          <a:p>
            <a:pPr algn="ctr" defTabSz="914377">
              <a:defRPr/>
            </a:pPr>
            <a:r>
              <a:rPr lang="zh-CN" altLang="en-US" sz="37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研究过程</a:t>
            </a:r>
          </a:p>
        </p:txBody>
      </p:sp>
      <p:sp>
        <p:nvSpPr>
          <p:cNvPr id="3" name="矩形 2">
            <a:extLst>
              <a:ext uri="{FF2B5EF4-FFF2-40B4-BE49-F238E27FC236}">
                <a16:creationId xmlns:a16="http://schemas.microsoft.com/office/drawing/2014/main" id="{90160ED0-2344-43D4-4FE7-736CCC2F4429}"/>
              </a:ext>
            </a:extLst>
          </p:cNvPr>
          <p:cNvSpPr/>
          <p:nvPr/>
        </p:nvSpPr>
        <p:spPr>
          <a:xfrm>
            <a:off x="5022403" y="3459843"/>
            <a:ext cx="2355132" cy="307777"/>
          </a:xfrm>
          <a:prstGeom prst="rect">
            <a:avLst/>
          </a:prstGeom>
        </p:spPr>
        <p:txBody>
          <a:bodyPr wrap="none">
            <a:spAutoFit/>
          </a:bodyPr>
          <a:lstStyle/>
          <a:p>
            <a:pPr algn="ctr" defTabSz="914377" fontAlgn="base">
              <a:spcBef>
                <a:spcPct val="0"/>
              </a:spcBef>
              <a:spcAft>
                <a:spcPct val="0"/>
              </a:spcAft>
              <a:defRPr/>
            </a:pPr>
            <a:r>
              <a:rPr lang="en-US" altLang="zh-CN" sz="1400" dirty="0">
                <a:solidFill>
                  <a:srgbClr val="304371"/>
                </a:solidFill>
                <a:latin typeface="Arial" panose="020B0604020202020204"/>
                <a:ea typeface="方正兰亭黑_GBK"/>
              </a:rPr>
              <a:t>RESEARCH PROCESSES</a:t>
            </a:r>
          </a:p>
        </p:txBody>
      </p:sp>
      <p:sp>
        <p:nvSpPr>
          <p:cNvPr id="4" name="菱形 3">
            <a:extLst>
              <a:ext uri="{FF2B5EF4-FFF2-40B4-BE49-F238E27FC236}">
                <a16:creationId xmlns:a16="http://schemas.microsoft.com/office/drawing/2014/main" id="{1226D6F4-3413-F0FF-7A3C-FCA8BEC9627B}"/>
              </a:ext>
            </a:extLst>
          </p:cNvPr>
          <p:cNvSpPr/>
          <p:nvPr/>
        </p:nvSpPr>
        <p:spPr>
          <a:xfrm>
            <a:off x="3016103" y="275976"/>
            <a:ext cx="6367731" cy="6367731"/>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5" name="任意多边形 22">
            <a:extLst>
              <a:ext uri="{FF2B5EF4-FFF2-40B4-BE49-F238E27FC236}">
                <a16:creationId xmlns:a16="http://schemas.microsoft.com/office/drawing/2014/main" id="{0746CDE3-ED54-EA72-AE7A-E30704EAF775}"/>
              </a:ext>
            </a:extLst>
          </p:cNvPr>
          <p:cNvSpPr/>
          <p:nvPr/>
        </p:nvSpPr>
        <p:spPr>
          <a:xfrm>
            <a:off x="3419222" y="-658507"/>
            <a:ext cx="5561492" cy="2780745"/>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Tree>
    <p:extLst>
      <p:ext uri="{BB962C8B-B14F-4D97-AF65-F5344CB8AC3E}">
        <p14:creationId xmlns:p14="http://schemas.microsoft.com/office/powerpoint/2010/main" val="7583770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1000"/>
            <a:duotone>
              <a:prstClr val="black"/>
              <a:schemeClr val="tx2">
                <a:tint val="45000"/>
                <a:satMod val="400000"/>
              </a:schemeClr>
            </a:duotone>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auto">
          <a:xfrm>
            <a:off x="120310" y="274536"/>
            <a:ext cx="2954655" cy="461665"/>
          </a:xfrm>
          <a:prstGeom prst="rect">
            <a:avLst/>
          </a:prstGeom>
          <a:noFill/>
        </p:spPr>
        <p:txBody>
          <a:bodyPr wrap="none">
            <a:spAutoFit/>
          </a:bodyPr>
          <a:lstStyle/>
          <a:p>
            <a:pPr defTabSz="914377">
              <a:defRPr/>
            </a:pPr>
            <a:r>
              <a:rPr lang="zh-CN" altLang="en-US" sz="24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第三部分：研究过程</a:t>
            </a:r>
          </a:p>
        </p:txBody>
      </p:sp>
      <p:sp>
        <p:nvSpPr>
          <p:cNvPr id="5" name="矩形 4"/>
          <p:cNvSpPr/>
          <p:nvPr/>
        </p:nvSpPr>
        <p:spPr>
          <a:xfrm>
            <a:off x="120310" y="766978"/>
            <a:ext cx="2890535" cy="256545"/>
          </a:xfrm>
          <a:prstGeom prst="rect">
            <a:avLst/>
          </a:prstGeom>
        </p:spPr>
        <p:txBody>
          <a:bodyPr wrap="none">
            <a:spAutoFit/>
          </a:bodyPr>
          <a:lstStyle/>
          <a:p>
            <a:pPr defTabSz="914377" fontAlgn="base">
              <a:spcBef>
                <a:spcPct val="0"/>
              </a:spcBef>
              <a:spcAft>
                <a:spcPct val="0"/>
              </a:spcAft>
              <a:defRPr/>
            </a:pPr>
            <a:r>
              <a:rPr lang="en-US" altLang="zh-CN" sz="1067">
                <a:solidFill>
                  <a:srgbClr val="304371"/>
                </a:solidFill>
                <a:latin typeface="Arial"/>
                <a:ea typeface="方正兰亭黑_GBK"/>
              </a:rPr>
              <a:t>RESEARCH METHODS AND PROCESSES</a:t>
            </a:r>
          </a:p>
        </p:txBody>
      </p:sp>
      <p:cxnSp>
        <p:nvCxnSpPr>
          <p:cNvPr id="7" name="直接连接符 6"/>
          <p:cNvCxnSpPr/>
          <p:nvPr/>
        </p:nvCxnSpPr>
        <p:spPr>
          <a:xfrm>
            <a:off x="258721" y="1082263"/>
            <a:ext cx="34387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138147" y="3140575"/>
            <a:ext cx="3135712" cy="1254567"/>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8296" tIns="49784" rIns="488727" bIns="49784" numCol="1" spcCol="1270" anchor="ctr" anchorCtr="0">
            <a:noAutofit/>
          </a:bodyPr>
          <a:lstStyle/>
          <a:p>
            <a:pPr algn="ctr" defTabSz="1659425">
              <a:lnSpc>
                <a:spcPct val="90000"/>
              </a:lnSpc>
              <a:spcBef>
                <a:spcPct val="0"/>
              </a:spcBef>
              <a:spcAft>
                <a:spcPct val="35000"/>
              </a:spcAft>
            </a:pPr>
            <a:endParaRPr lang="zh-CN" altLang="en-US" sz="3733">
              <a:solidFill>
                <a:prstClr val="white"/>
              </a:solidFill>
              <a:latin typeface="Calibri Light"/>
              <a:ea typeface="微软雅黑 Light"/>
            </a:endParaRPr>
          </a:p>
        </p:txBody>
      </p:sp>
      <p:sp>
        <p:nvSpPr>
          <p:cNvPr id="8" name="任意多边形 7"/>
          <p:cNvSpPr/>
          <p:nvPr/>
        </p:nvSpPr>
        <p:spPr>
          <a:xfrm>
            <a:off x="2960288" y="3140575"/>
            <a:ext cx="3135712" cy="1254567"/>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6971" tIns="69343" rIns="508285" bIns="69343" numCol="1" spcCol="1270" anchor="ctr" anchorCtr="0">
            <a:noAutofit/>
          </a:bodyPr>
          <a:lstStyle/>
          <a:p>
            <a:pPr algn="ctr" defTabSz="2311342">
              <a:lnSpc>
                <a:spcPct val="90000"/>
              </a:lnSpc>
              <a:spcBef>
                <a:spcPct val="0"/>
              </a:spcBef>
              <a:spcAft>
                <a:spcPct val="35000"/>
              </a:spcAft>
            </a:pPr>
            <a:endParaRPr lang="zh-CN" altLang="en-US" sz="5200">
              <a:solidFill>
                <a:prstClr val="white"/>
              </a:solidFill>
              <a:latin typeface="Calibri Light"/>
              <a:ea typeface="微软雅黑 Light"/>
            </a:endParaRPr>
          </a:p>
        </p:txBody>
      </p:sp>
      <p:sp>
        <p:nvSpPr>
          <p:cNvPr id="9" name="任意多边形 8"/>
          <p:cNvSpPr/>
          <p:nvPr/>
        </p:nvSpPr>
        <p:spPr>
          <a:xfrm>
            <a:off x="5782431" y="3140575"/>
            <a:ext cx="3135712" cy="1254567"/>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8296" tIns="49784" rIns="488727" bIns="49784" numCol="1" spcCol="1270" anchor="ctr" anchorCtr="0">
            <a:noAutofit/>
          </a:bodyPr>
          <a:lstStyle/>
          <a:p>
            <a:pPr algn="ctr" defTabSz="1659425">
              <a:lnSpc>
                <a:spcPct val="90000"/>
              </a:lnSpc>
              <a:spcBef>
                <a:spcPct val="0"/>
              </a:spcBef>
              <a:spcAft>
                <a:spcPct val="35000"/>
              </a:spcAft>
            </a:pPr>
            <a:endParaRPr lang="zh-CN" altLang="en-US" sz="3733">
              <a:solidFill>
                <a:prstClr val="white"/>
              </a:solidFill>
              <a:latin typeface="Calibri Light"/>
              <a:ea typeface="微软雅黑 Light"/>
            </a:endParaRPr>
          </a:p>
        </p:txBody>
      </p:sp>
      <p:sp>
        <p:nvSpPr>
          <p:cNvPr id="10" name="任意多边形 9"/>
          <p:cNvSpPr/>
          <p:nvPr/>
        </p:nvSpPr>
        <p:spPr>
          <a:xfrm>
            <a:off x="8604572" y="3140575"/>
            <a:ext cx="3135712" cy="1254567"/>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8296" tIns="49784" rIns="488727" bIns="49784" numCol="1" spcCol="1270" anchor="ctr" anchorCtr="0">
            <a:noAutofit/>
          </a:bodyPr>
          <a:lstStyle/>
          <a:p>
            <a:pPr algn="ctr" defTabSz="1659425">
              <a:lnSpc>
                <a:spcPct val="90000"/>
              </a:lnSpc>
              <a:spcBef>
                <a:spcPct val="0"/>
              </a:spcBef>
              <a:spcAft>
                <a:spcPct val="35000"/>
              </a:spcAft>
            </a:pPr>
            <a:endParaRPr lang="zh-CN" altLang="en-US" sz="3733">
              <a:solidFill>
                <a:prstClr val="white"/>
              </a:solidFill>
              <a:latin typeface="Calibri Light"/>
              <a:ea typeface="微软雅黑 Light"/>
            </a:endParaRPr>
          </a:p>
        </p:txBody>
      </p:sp>
      <p:cxnSp>
        <p:nvCxnSpPr>
          <p:cNvPr id="62" name="直接连接符 61"/>
          <p:cNvCxnSpPr/>
          <p:nvPr/>
        </p:nvCxnSpPr>
        <p:spPr>
          <a:xfrm>
            <a:off x="1395565" y="5192733"/>
            <a:ext cx="31535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706904" y="4796154"/>
            <a:ext cx="1692671" cy="379656"/>
          </a:xfrm>
          <a:prstGeom prst="rect">
            <a:avLst/>
          </a:prstGeom>
        </p:spPr>
        <p:txBody>
          <a:bodyPr wrap="square">
            <a:spAutoFit/>
          </a:bodyPr>
          <a:lstStyle/>
          <a:p>
            <a:pPr algn="ctr" defTabSz="914377"/>
            <a:r>
              <a:rPr lang="zh-CN" altLang="en-US" sz="1867" dirty="0">
                <a:solidFill>
                  <a:srgbClr val="304371"/>
                </a:solidFill>
                <a:latin typeface="微软雅黑" panose="020B0503020204020204" pitchFamily="34" charset="-122"/>
                <a:ea typeface="微软雅黑" panose="020B0503020204020204" pitchFamily="34" charset="-122"/>
              </a:rPr>
              <a:t>前期学习调研</a:t>
            </a:r>
          </a:p>
        </p:txBody>
      </p:sp>
      <p:sp>
        <p:nvSpPr>
          <p:cNvPr id="11" name="椭圆 10"/>
          <p:cNvSpPr/>
          <p:nvPr/>
        </p:nvSpPr>
        <p:spPr>
          <a:xfrm>
            <a:off x="1257834" y="4001161"/>
            <a:ext cx="711671" cy="711671"/>
          </a:xfrm>
          <a:prstGeom prst="ellipse">
            <a:avLst/>
          </a:prstGeom>
          <a:solidFill>
            <a:srgbClr val="EEF2F5"/>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64" name="椭圆 63"/>
          <p:cNvSpPr/>
          <p:nvPr/>
        </p:nvSpPr>
        <p:spPr>
          <a:xfrm>
            <a:off x="4059850" y="2784739"/>
            <a:ext cx="711671" cy="711671"/>
          </a:xfrm>
          <a:prstGeom prst="ellipse">
            <a:avLst/>
          </a:prstGeom>
          <a:solidFill>
            <a:srgbClr val="EEF2F5"/>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cxnSp>
        <p:nvCxnSpPr>
          <p:cNvPr id="66" name="直接连接符 65"/>
          <p:cNvCxnSpPr/>
          <p:nvPr/>
        </p:nvCxnSpPr>
        <p:spPr>
          <a:xfrm>
            <a:off x="4263019" y="2651059"/>
            <a:ext cx="31535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286671" y="2239551"/>
            <a:ext cx="2079430" cy="379656"/>
          </a:xfrm>
          <a:prstGeom prst="rect">
            <a:avLst/>
          </a:prstGeom>
        </p:spPr>
        <p:txBody>
          <a:bodyPr wrap="square">
            <a:spAutoFit/>
          </a:bodyPr>
          <a:lstStyle/>
          <a:p>
            <a:pPr algn="ctr" defTabSz="914377"/>
            <a:r>
              <a:rPr lang="zh-CN" altLang="en-US" sz="1867" dirty="0">
                <a:solidFill>
                  <a:srgbClr val="304371"/>
                </a:solidFill>
                <a:latin typeface="微软雅黑" panose="020B0503020204020204" pitchFamily="34" charset="-122"/>
                <a:ea typeface="微软雅黑" panose="020B0503020204020204" pitchFamily="34" charset="-122"/>
              </a:rPr>
              <a:t>搭建网格渲染引擎</a:t>
            </a:r>
          </a:p>
        </p:txBody>
      </p:sp>
      <p:sp>
        <p:nvSpPr>
          <p:cNvPr id="68" name="椭圆 67"/>
          <p:cNvSpPr/>
          <p:nvPr/>
        </p:nvSpPr>
        <p:spPr>
          <a:xfrm>
            <a:off x="6994451" y="3986110"/>
            <a:ext cx="711671" cy="711671"/>
          </a:xfrm>
          <a:prstGeom prst="ellipse">
            <a:avLst/>
          </a:prstGeom>
          <a:solidFill>
            <a:srgbClr val="EEF2F5"/>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cxnSp>
        <p:nvCxnSpPr>
          <p:cNvPr id="70" name="直接连接符 69"/>
          <p:cNvCxnSpPr/>
          <p:nvPr/>
        </p:nvCxnSpPr>
        <p:spPr>
          <a:xfrm>
            <a:off x="7223362" y="5192733"/>
            <a:ext cx="31535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6603428" y="4755791"/>
            <a:ext cx="1483187" cy="379656"/>
          </a:xfrm>
          <a:prstGeom prst="rect">
            <a:avLst/>
          </a:prstGeom>
        </p:spPr>
        <p:txBody>
          <a:bodyPr wrap="square">
            <a:spAutoFit/>
          </a:bodyPr>
          <a:lstStyle/>
          <a:p>
            <a:pPr algn="ctr" defTabSz="914377"/>
            <a:r>
              <a:rPr lang="zh-CN" altLang="en-US" sz="1867" dirty="0">
                <a:solidFill>
                  <a:srgbClr val="304371"/>
                </a:solidFill>
                <a:latin typeface="微软雅黑" panose="020B0503020204020204" pitchFamily="34" charset="-122"/>
                <a:ea typeface="微软雅黑" panose="020B0503020204020204" pitchFamily="34" charset="-122"/>
              </a:rPr>
              <a:t>测试功能</a:t>
            </a:r>
          </a:p>
        </p:txBody>
      </p:sp>
      <p:sp>
        <p:nvSpPr>
          <p:cNvPr id="72" name="椭圆 71"/>
          <p:cNvSpPr/>
          <p:nvPr/>
        </p:nvSpPr>
        <p:spPr>
          <a:xfrm>
            <a:off x="9735742" y="2784739"/>
            <a:ext cx="711671" cy="711671"/>
          </a:xfrm>
          <a:prstGeom prst="ellipse">
            <a:avLst/>
          </a:prstGeom>
          <a:solidFill>
            <a:srgbClr val="EEF2F5"/>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cxnSp>
        <p:nvCxnSpPr>
          <p:cNvPr id="74" name="直接连接符 73"/>
          <p:cNvCxnSpPr/>
          <p:nvPr/>
        </p:nvCxnSpPr>
        <p:spPr>
          <a:xfrm>
            <a:off x="9933180" y="2705711"/>
            <a:ext cx="31535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9344262" y="2304656"/>
            <a:ext cx="1493188" cy="379656"/>
          </a:xfrm>
          <a:prstGeom prst="rect">
            <a:avLst/>
          </a:prstGeom>
        </p:spPr>
        <p:txBody>
          <a:bodyPr wrap="square">
            <a:spAutoFit/>
          </a:bodyPr>
          <a:lstStyle/>
          <a:p>
            <a:pPr algn="ctr" defTabSz="914377"/>
            <a:r>
              <a:rPr lang="zh-CN" altLang="en-US" sz="1867" dirty="0">
                <a:solidFill>
                  <a:srgbClr val="304371"/>
                </a:solidFill>
                <a:latin typeface="微软雅黑" panose="020B0503020204020204" pitchFamily="34" charset="-122"/>
                <a:ea typeface="微软雅黑" panose="020B0503020204020204" pitchFamily="34" charset="-122"/>
              </a:rPr>
              <a:t>撰写论文</a:t>
            </a:r>
          </a:p>
        </p:txBody>
      </p:sp>
      <p:grpSp>
        <p:nvGrpSpPr>
          <p:cNvPr id="40" name="组合 39"/>
          <p:cNvGrpSpPr/>
          <p:nvPr/>
        </p:nvGrpSpPr>
        <p:grpSpPr>
          <a:xfrm>
            <a:off x="4238654" y="2955360"/>
            <a:ext cx="354063" cy="355629"/>
            <a:chOff x="5394325" y="2859088"/>
            <a:chExt cx="358775" cy="360362"/>
          </a:xfrm>
          <a:solidFill>
            <a:schemeClr val="accent1"/>
          </a:solidFill>
        </p:grpSpPr>
        <p:sp>
          <p:nvSpPr>
            <p:cNvPr id="41"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2"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3"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4"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5"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6"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grpSp>
      <p:grpSp>
        <p:nvGrpSpPr>
          <p:cNvPr id="47" name="组合 46"/>
          <p:cNvGrpSpPr/>
          <p:nvPr/>
        </p:nvGrpSpPr>
        <p:grpSpPr>
          <a:xfrm>
            <a:off x="7166253" y="4164720"/>
            <a:ext cx="354448" cy="354448"/>
            <a:chOff x="5394312" y="2141343"/>
            <a:chExt cx="359165" cy="359165"/>
          </a:xfrm>
          <a:solidFill>
            <a:schemeClr val="accent1"/>
          </a:solidFill>
        </p:grpSpPr>
        <p:sp>
          <p:nvSpPr>
            <p:cNvPr id="48"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49"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50"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grpSp>
      <p:sp>
        <p:nvSpPr>
          <p:cNvPr id="51" name="AutoShape 112"/>
          <p:cNvSpPr/>
          <p:nvPr/>
        </p:nvSpPr>
        <p:spPr bwMode="auto">
          <a:xfrm>
            <a:off x="9907537" y="2963541"/>
            <a:ext cx="355631" cy="354064"/>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1"/>
          </a:solid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grpSp>
        <p:nvGrpSpPr>
          <p:cNvPr id="52" name="组合 51"/>
          <p:cNvGrpSpPr/>
          <p:nvPr/>
        </p:nvGrpSpPr>
        <p:grpSpPr>
          <a:xfrm>
            <a:off x="1436444" y="4181160"/>
            <a:ext cx="354448" cy="354448"/>
            <a:chOff x="2473104" y="2145028"/>
            <a:chExt cx="359165" cy="359165"/>
          </a:xfrm>
          <a:solidFill>
            <a:schemeClr val="accent1"/>
          </a:solidFill>
        </p:grpSpPr>
        <p:sp>
          <p:nvSpPr>
            <p:cNvPr id="53"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sp>
          <p:nvSpPr>
            <p:cNvPr id="54"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ea typeface="微软雅黑 Light"/>
                <a:sym typeface="Gill Sans" charset="0"/>
              </a:endParaRPr>
            </a:p>
          </p:txBody>
        </p:sp>
      </p:gr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944574B-6081-654D-D832-D2B7E1F8014C}"/>
              </a:ext>
            </a:extLst>
          </p:cNvPr>
          <p:cNvSpPr/>
          <p:nvPr/>
        </p:nvSpPr>
        <p:spPr bwMode="auto">
          <a:xfrm>
            <a:off x="4430093" y="2762214"/>
            <a:ext cx="3539752" cy="666786"/>
          </a:xfrm>
          <a:prstGeom prst="rect">
            <a:avLst/>
          </a:prstGeom>
          <a:noFill/>
        </p:spPr>
        <p:txBody>
          <a:bodyPr wrap="none">
            <a:spAutoFit/>
          </a:bodyPr>
          <a:lstStyle/>
          <a:p>
            <a:pPr algn="ctr" defTabSz="914377">
              <a:defRPr/>
            </a:pPr>
            <a:r>
              <a:rPr lang="zh-CN" altLang="en-US" sz="3733"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研究重点与难点</a:t>
            </a:r>
          </a:p>
        </p:txBody>
      </p:sp>
      <p:sp>
        <p:nvSpPr>
          <p:cNvPr id="3" name="矩形 2">
            <a:extLst>
              <a:ext uri="{FF2B5EF4-FFF2-40B4-BE49-F238E27FC236}">
                <a16:creationId xmlns:a16="http://schemas.microsoft.com/office/drawing/2014/main" id="{90160ED0-2344-43D4-4FE7-736CCC2F4429}"/>
              </a:ext>
            </a:extLst>
          </p:cNvPr>
          <p:cNvSpPr/>
          <p:nvPr/>
        </p:nvSpPr>
        <p:spPr>
          <a:xfrm>
            <a:off x="5022403" y="3459843"/>
            <a:ext cx="2355132" cy="307777"/>
          </a:xfrm>
          <a:prstGeom prst="rect">
            <a:avLst/>
          </a:prstGeom>
        </p:spPr>
        <p:txBody>
          <a:bodyPr wrap="none">
            <a:spAutoFit/>
          </a:bodyPr>
          <a:lstStyle/>
          <a:p>
            <a:pPr algn="ctr" defTabSz="914377" fontAlgn="base">
              <a:spcBef>
                <a:spcPct val="0"/>
              </a:spcBef>
              <a:spcAft>
                <a:spcPct val="0"/>
              </a:spcAft>
              <a:defRPr/>
            </a:pPr>
            <a:r>
              <a:rPr lang="en-US" altLang="zh-CN" sz="1400" dirty="0">
                <a:solidFill>
                  <a:srgbClr val="304371"/>
                </a:solidFill>
                <a:latin typeface="Arial" panose="020B0604020202020204"/>
                <a:ea typeface="方正兰亭黑_GBK"/>
              </a:rPr>
              <a:t>RESEARCH PROCESSES</a:t>
            </a:r>
          </a:p>
        </p:txBody>
      </p:sp>
      <p:sp>
        <p:nvSpPr>
          <p:cNvPr id="4" name="菱形 3">
            <a:extLst>
              <a:ext uri="{FF2B5EF4-FFF2-40B4-BE49-F238E27FC236}">
                <a16:creationId xmlns:a16="http://schemas.microsoft.com/office/drawing/2014/main" id="{1226D6F4-3413-F0FF-7A3C-FCA8BEC9627B}"/>
              </a:ext>
            </a:extLst>
          </p:cNvPr>
          <p:cNvSpPr/>
          <p:nvPr/>
        </p:nvSpPr>
        <p:spPr>
          <a:xfrm>
            <a:off x="3016103" y="275976"/>
            <a:ext cx="6367731" cy="6367731"/>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
        <p:nvSpPr>
          <p:cNvPr id="5" name="任意多边形 22">
            <a:extLst>
              <a:ext uri="{FF2B5EF4-FFF2-40B4-BE49-F238E27FC236}">
                <a16:creationId xmlns:a16="http://schemas.microsoft.com/office/drawing/2014/main" id="{0746CDE3-ED54-EA72-AE7A-E30704EAF775}"/>
              </a:ext>
            </a:extLst>
          </p:cNvPr>
          <p:cNvSpPr/>
          <p:nvPr/>
        </p:nvSpPr>
        <p:spPr>
          <a:xfrm>
            <a:off x="3419222" y="-658507"/>
            <a:ext cx="5561492" cy="2780745"/>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Calibri Light"/>
              <a:ea typeface="微软雅黑 Light"/>
            </a:endParaRPr>
          </a:p>
        </p:txBody>
      </p:sp>
    </p:spTree>
    <p:extLst>
      <p:ext uri="{BB962C8B-B14F-4D97-AF65-F5344CB8AC3E}">
        <p14:creationId xmlns:p14="http://schemas.microsoft.com/office/powerpoint/2010/main" val="710011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第一PPT，www.1ppt.com">
  <a:themeElements>
    <a:clrScheme name="自定义 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000000"/>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2762</TotalTime>
  <Words>2370</Words>
  <Application>Microsoft Office PowerPoint</Application>
  <PresentationFormat>宽屏</PresentationFormat>
  <Paragraphs>295</Paragraphs>
  <Slides>30</Slides>
  <Notes>19</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30</vt:i4>
      </vt:variant>
    </vt:vector>
  </HeadingPairs>
  <TitlesOfParts>
    <vt:vector size="44" baseType="lpstr">
      <vt:lpstr>-apple-system</vt:lpstr>
      <vt:lpstr>Gill Sans</vt:lpstr>
      <vt:lpstr>Söhne</vt:lpstr>
      <vt:lpstr>等线</vt:lpstr>
      <vt:lpstr>宋体</vt:lpstr>
      <vt:lpstr>微软雅黑</vt:lpstr>
      <vt:lpstr>微软雅黑 Light</vt:lpstr>
      <vt:lpstr>Arial</vt:lpstr>
      <vt:lpstr>Calibri</vt:lpstr>
      <vt:lpstr>Calibri Light</vt:lpstr>
      <vt:lpstr>Wingdings</vt:lpstr>
      <vt:lpstr>Office 主题​​</vt:lpstr>
      <vt:lpstr>第一PPT，www.1ppt.com</vt:lpstr>
      <vt:lpstr>Visio</vt:lpstr>
      <vt:lpstr>CAE软件网格渲染引擎开发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CAE软件网格渲染引擎开发</dc:title>
  <dc:creator>邬 志强</dc:creator>
  <cp:lastModifiedBy>邬 志强</cp:lastModifiedBy>
  <cp:revision>74</cp:revision>
  <dcterms:created xsi:type="dcterms:W3CDTF">2023-05-10T14:18:56Z</dcterms:created>
  <dcterms:modified xsi:type="dcterms:W3CDTF">2023-05-14T13:30:21Z</dcterms:modified>
</cp:coreProperties>
</file>